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67" r:id="rId3"/>
    <p:sldId id="263" r:id="rId4"/>
    <p:sldId id="283" r:id="rId5"/>
    <p:sldId id="282" r:id="rId6"/>
    <p:sldId id="265" r:id="rId7"/>
    <p:sldId id="284" r:id="rId8"/>
    <p:sldId id="266" r:id="rId9"/>
    <p:sldId id="285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466986"/>
    <a:srgbClr val="000099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800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25099-F563-4008-93BC-AF5805E0662A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2CE13A-0DA2-4583-9A25-49B3F5E2C2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25099-F563-4008-93BC-AF5805E0662A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2CE13A-0DA2-4583-9A25-49B3F5E2C2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25099-F563-4008-93BC-AF5805E0662A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2CE13A-0DA2-4583-9A25-49B3F5E2C2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25099-F563-4008-93BC-AF5805E0662A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2CE13A-0DA2-4583-9A25-49B3F5E2C2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25099-F563-4008-93BC-AF5805E0662A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2CE13A-0DA2-4583-9A25-49B3F5E2C2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25099-F563-4008-93BC-AF5805E0662A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2CE13A-0DA2-4583-9A25-49B3F5E2C2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25099-F563-4008-93BC-AF5805E0662A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2CE13A-0DA2-4583-9A25-49B3F5E2C2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25099-F563-4008-93BC-AF5805E0662A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2CE13A-0DA2-4583-9A25-49B3F5E2C2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25099-F563-4008-93BC-AF5805E0662A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2CE13A-0DA2-4583-9A25-49B3F5E2C2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25099-F563-4008-93BC-AF5805E0662A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2CE13A-0DA2-4583-9A25-49B3F5E2C2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25099-F563-4008-93BC-AF5805E0662A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2CE13A-0DA2-4583-9A25-49B3F5E2C2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0B25099-F563-4008-93BC-AF5805E0662A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E2CE13A-0DA2-4583-9A25-49B3F5E2C2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2" name="Picture 4" descr="http://www.zastavki.com/pictures/640x480/2012/Holidays_September_1_Geography_017393_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0" y="0"/>
            <a:ext cx="9144000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Cambria" pitchFamily="18" charset="0"/>
              </a:rPr>
              <a:t>         </a:t>
            </a:r>
            <a:r>
              <a:rPr lang="ru-RU" sz="2800" b="1" dirty="0" smtClean="0">
                <a:solidFill>
                  <a:srgbClr val="000099"/>
                </a:solidFill>
                <a:latin typeface="Cambria" pitchFamily="18" charset="0"/>
              </a:rPr>
              <a:t>ГОТОВИМСЯ К ЕГЭ по ГЕОГРАФИИ</a:t>
            </a:r>
          </a:p>
          <a:p>
            <a:pPr algn="ctr"/>
            <a:r>
              <a:rPr lang="ru-RU" sz="3200" b="1" dirty="0" smtClean="0">
                <a:solidFill>
                  <a:srgbClr val="000099"/>
                </a:solidFill>
                <a:latin typeface="Cambria" pitchFamily="18" charset="0"/>
              </a:rPr>
              <a:t>            </a:t>
            </a:r>
            <a:r>
              <a:rPr lang="ru-RU" sz="2400" b="1" dirty="0" smtClean="0">
                <a:solidFill>
                  <a:srgbClr val="000099"/>
                </a:solidFill>
                <a:latin typeface="Cambria" pitchFamily="18" charset="0"/>
              </a:rPr>
              <a:t>Раздел «Земля как планета. Современный облик»</a:t>
            </a:r>
            <a:endParaRPr lang="ru-RU" sz="2400" b="1" dirty="0">
              <a:solidFill>
                <a:srgbClr val="000099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357166"/>
            <a:ext cx="764386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Cambria" pitchFamily="18" charset="0"/>
              </a:rPr>
              <a:t>Определите географические координаты пункта, расположенного в США, если известно, что 23 сентября </a:t>
            </a:r>
          </a:p>
          <a:p>
            <a:pPr algn="ctr"/>
            <a:r>
              <a:rPr lang="ru-RU" sz="2000" b="1" dirty="0" smtClean="0">
                <a:latin typeface="Cambria" pitchFamily="18" charset="0"/>
              </a:rPr>
              <a:t>в 17 часов по солнечному времени Гринвичского меридиана в этом пункте полдень и Солнце находится на высоте 53° над горизонтом. Ход ваших рассуждений запишите.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71600" y="0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Cambria" pitchFamily="18" charset="0"/>
              </a:rPr>
              <a:t>Задача № 8</a:t>
            </a:r>
            <a:endParaRPr lang="ru-RU" sz="2000" b="1" dirty="0">
              <a:latin typeface="Cambr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714752"/>
            <a:ext cx="421481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Cambria" pitchFamily="18" charset="0"/>
              </a:rPr>
              <a:t>23 сентября - день равноденствия. Солнце находится в зените над экватором Значит широта пункта: 90° − 53° = 37° </a:t>
            </a:r>
            <a:r>
              <a:rPr lang="ru-RU" sz="2000" b="1" dirty="0" err="1" smtClean="0">
                <a:latin typeface="Cambria" pitchFamily="18" charset="0"/>
              </a:rPr>
              <a:t>с.ш</a:t>
            </a:r>
            <a:r>
              <a:rPr lang="ru-RU" sz="2000" b="1" dirty="0" smtClean="0">
                <a:latin typeface="Cambria" pitchFamily="18" charset="0"/>
              </a:rPr>
              <a:t>. Время в пункте на 5 часов отличается от гринвичского, значит долгота пункта: </a:t>
            </a:r>
          </a:p>
          <a:p>
            <a:pPr algn="ctr"/>
            <a:r>
              <a:rPr lang="ru-RU" sz="2000" b="1" dirty="0" smtClean="0">
                <a:latin typeface="Cambria" pitchFamily="18" charset="0"/>
              </a:rPr>
              <a:t>15° </a:t>
            </a:r>
            <a:r>
              <a:rPr lang="ru-RU" sz="2000" b="1" dirty="0" err="1" smtClean="0">
                <a:latin typeface="Cambria" pitchFamily="18" charset="0"/>
              </a:rPr>
              <a:t>х</a:t>
            </a:r>
            <a:r>
              <a:rPr lang="ru-RU" sz="2000" b="1" dirty="0" smtClean="0">
                <a:latin typeface="Cambria" pitchFamily="18" charset="0"/>
              </a:rPr>
              <a:t> 5 = 75° </a:t>
            </a:r>
            <a:r>
              <a:rPr lang="ru-RU" sz="2000" b="1" dirty="0" err="1" smtClean="0">
                <a:latin typeface="Cambria" pitchFamily="18" charset="0"/>
              </a:rPr>
              <a:t>з.д</a:t>
            </a:r>
            <a:r>
              <a:rPr lang="ru-RU" sz="2000" b="1" dirty="0" smtClean="0">
                <a:latin typeface="Cambria" pitchFamily="18" charset="0"/>
              </a:rPr>
              <a:t>.</a:t>
            </a:r>
            <a:endParaRPr lang="ru-RU" sz="2000" b="1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2143116"/>
            <a:ext cx="3501370" cy="707886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Где находится Солнце </a:t>
            </a:r>
          </a:p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23 сентября? 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2071678"/>
            <a:ext cx="3571900" cy="163121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23 сентября - день равноденствия. Солнце находится в зените над экватором (над головой наблюдателя - 90°)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 bwMode="auto">
          <a:xfrm rot="16200000">
            <a:off x="4143372" y="2357430"/>
            <a:ext cx="357190" cy="35719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43438" y="2143116"/>
            <a:ext cx="3501370" cy="1015663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Зная, высоту Солнца в пункте, как вычислить географическую широту? 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3438" y="2143116"/>
            <a:ext cx="3500462" cy="101566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90° − 53° = 37° </a:t>
            </a:r>
            <a:r>
              <a:rPr lang="ru-RU" sz="2000" b="1" dirty="0" err="1" smtClean="0">
                <a:solidFill>
                  <a:srgbClr val="003300"/>
                </a:solidFill>
                <a:latin typeface="Cambria" pitchFamily="18" charset="0"/>
              </a:rPr>
              <a:t>с.ш</a:t>
            </a:r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.</a:t>
            </a:r>
          </a:p>
          <a:p>
            <a:pPr algn="ctr"/>
            <a:endParaRPr lang="ru-RU" sz="2000" b="1" dirty="0" smtClean="0">
              <a:solidFill>
                <a:srgbClr val="003300"/>
              </a:solidFill>
              <a:latin typeface="Cambria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 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 bwMode="auto">
          <a:xfrm>
            <a:off x="6072198" y="3214686"/>
            <a:ext cx="357190" cy="35719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43372" y="3643314"/>
            <a:ext cx="4572032" cy="1631216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В полдень по времени Гринвичского меридиана местное время в указанном пункте 17 часов. Как определить разницу во времени? Как определить долготу?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43372" y="3643314"/>
            <a:ext cx="4572032" cy="224676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12 – 17 = -5. Разница во времени 5 часов (меньше гринвичского, значит долгота западная). Различие в один час времени соответствует в 15</a:t>
            </a:r>
            <a:r>
              <a:rPr lang="ru-RU" sz="2000" b="1" dirty="0" smtClean="0">
                <a:latin typeface="Cambria" pitchFamily="18" charset="0"/>
              </a:rPr>
              <a:t> ° </a:t>
            </a:r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между меридианами.</a:t>
            </a:r>
            <a:r>
              <a:rPr lang="ru-RU" sz="2000" dirty="0" smtClean="0"/>
              <a:t> </a:t>
            </a:r>
          </a:p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15° </a:t>
            </a:r>
            <a:r>
              <a:rPr lang="ru-RU" sz="2000" b="1" dirty="0" err="1" smtClean="0">
                <a:solidFill>
                  <a:srgbClr val="003300"/>
                </a:solidFill>
                <a:latin typeface="Cambria" pitchFamily="18" charset="0"/>
              </a:rPr>
              <a:t>х</a:t>
            </a:r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 5 = 75° </a:t>
            </a:r>
            <a:r>
              <a:rPr lang="ru-RU" sz="2000" b="1" dirty="0" err="1" smtClean="0">
                <a:solidFill>
                  <a:srgbClr val="003300"/>
                </a:solidFill>
                <a:latin typeface="Cambria" pitchFamily="18" charset="0"/>
              </a:rPr>
              <a:t>з.д</a:t>
            </a:r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14876" y="6072206"/>
            <a:ext cx="3384376" cy="400110"/>
          </a:xfrm>
          <a:prstGeom prst="rect">
            <a:avLst/>
          </a:prstGeom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Century" pitchFamily="18" charset="0"/>
              </a:rPr>
              <a:t>правильный ответ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10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500042"/>
            <a:ext cx="764386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Cambria" pitchFamily="18" charset="0"/>
              </a:rPr>
              <a:t>Определите географическую долготу пункта, если известно, что 1 июня местное время в нем 3 часа ночи, а в Лондоне в этот момент полночь. Ход ваших рассуждений запишите.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4142394"/>
            <a:ext cx="835824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Cambria" pitchFamily="18" charset="0"/>
              </a:rPr>
              <a:t>Разница во времени между пунктами составляет три часа. За один час Земля поворачивается вокруг своей оси на 15°. Значит, долгота данного пункта отличается от долготы Лондона на 45°. Лондон расположен на меридиане 0°. Так как время в данном пункте больше, чем в Лондоне, то он расположен восточнее. Следовательно, долгота данного пункта 45° в.д.</a:t>
            </a:r>
            <a:endParaRPr lang="ru-RU" sz="2000" b="1" dirty="0"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0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Cambria" pitchFamily="18" charset="0"/>
              </a:rPr>
              <a:t>Задача № 1</a:t>
            </a:r>
            <a:endParaRPr lang="ru-RU" sz="2000" b="1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1714488"/>
            <a:ext cx="3501370" cy="707886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Какова разница во времени между пунктами?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1714488"/>
            <a:ext cx="3571900" cy="101566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Разница во времени между пунктами составляет </a:t>
            </a:r>
          </a:p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3 часа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86116" y="3571876"/>
            <a:ext cx="2500330" cy="400110"/>
          </a:xfrm>
          <a:prstGeom prst="rect">
            <a:avLst/>
          </a:prstGeom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Century" pitchFamily="18" charset="0"/>
              </a:rPr>
              <a:t>правильный ответ</a:t>
            </a:r>
          </a:p>
        </p:txBody>
      </p:sp>
      <p:sp>
        <p:nvSpPr>
          <p:cNvPr id="9" name="Стрелка вниз 8"/>
          <p:cNvSpPr/>
          <p:nvPr/>
        </p:nvSpPr>
        <p:spPr bwMode="auto">
          <a:xfrm rot="16200000">
            <a:off x="4071934" y="1928802"/>
            <a:ext cx="357190" cy="35719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29124" y="1714488"/>
            <a:ext cx="4214842" cy="1323439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Вспомните, на сколько градусов Земля поворачивается вокруг оси за один час? Выполните вычисления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29124" y="1714488"/>
            <a:ext cx="4214842" cy="163121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За один час Земля поворачивается вокруг своей оси на 15°. Значит, долгота данного пункта отличается от долготы Лондона на 45°.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04664"/>
            <a:ext cx="77768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Cambria" pitchFamily="18" charset="0"/>
              </a:rPr>
              <a:t>Определите две параллели, над которыми Солнце в полдень</a:t>
            </a:r>
          </a:p>
          <a:p>
            <a:pPr algn="ctr"/>
            <a:r>
              <a:rPr lang="ru-RU" sz="2000" b="1" dirty="0" smtClean="0">
                <a:latin typeface="Cambria" pitchFamily="18" charset="0"/>
              </a:rPr>
              <a:t> 22 июня находится на высоте 76,5</a:t>
            </a:r>
            <a:r>
              <a:rPr lang="ru-RU" sz="2000" b="1" baseline="30000" dirty="0" smtClean="0">
                <a:latin typeface="Cambria" pitchFamily="18" charset="0"/>
              </a:rPr>
              <a:t>0</a:t>
            </a:r>
            <a:r>
              <a:rPr lang="ru-RU" sz="2000" b="1" dirty="0" smtClean="0">
                <a:latin typeface="Cambria" pitchFamily="18" charset="0"/>
              </a:rPr>
              <a:t> над горизонтом.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1600" y="0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Cambria" pitchFamily="18" charset="0"/>
              </a:rPr>
              <a:t>Задача № 2</a:t>
            </a:r>
            <a:endParaRPr lang="ru-RU" sz="2000" b="1" dirty="0">
              <a:latin typeface="Cambria" pitchFamily="18" charset="0"/>
            </a:endParaRP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428596" y="1357298"/>
            <a:ext cx="3501370" cy="707886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Вспомните, где </a:t>
            </a:r>
            <a:r>
              <a:rPr lang="ru-RU" sz="2000" b="1" dirty="0">
                <a:solidFill>
                  <a:srgbClr val="003300"/>
                </a:solidFill>
                <a:latin typeface="Cambria" pitchFamily="18" charset="0"/>
              </a:rPr>
              <a:t> </a:t>
            </a:r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находится Солнце  22 июня?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 bwMode="auto">
          <a:xfrm rot="16200000">
            <a:off x="4000496" y="1571612"/>
            <a:ext cx="357190" cy="35719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29124" y="1340768"/>
            <a:ext cx="4286280" cy="1938992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Зная, что Солнце стоит в зените (т.е. над головой наблюдателя под углом 90</a:t>
            </a:r>
            <a:r>
              <a:rPr lang="ru-RU" sz="2000" b="1" baseline="30000" dirty="0" smtClean="0">
                <a:solidFill>
                  <a:srgbClr val="003300"/>
                </a:solidFill>
                <a:latin typeface="Cambria" pitchFamily="18" charset="0"/>
              </a:rPr>
              <a:t>0</a:t>
            </a:r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 ), можно ли определить, на сколько градусов параллели будут севернее и южнее?   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29124" y="1357298"/>
            <a:ext cx="4357718" cy="193899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ru-RU" sz="2000" b="1" dirty="0" smtClean="0">
              <a:solidFill>
                <a:srgbClr val="003300"/>
              </a:solidFill>
              <a:latin typeface="Cambria" pitchFamily="18" charset="0"/>
            </a:endParaRPr>
          </a:p>
          <a:p>
            <a:pPr algn="ctr"/>
            <a:endParaRPr lang="ru-RU" sz="2000" b="1" dirty="0" smtClean="0">
              <a:solidFill>
                <a:srgbClr val="003300"/>
              </a:solidFill>
              <a:latin typeface="Cambria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90° − 76,5° = 13,5° </a:t>
            </a:r>
          </a:p>
          <a:p>
            <a:pPr algn="ctr"/>
            <a:endParaRPr lang="ru-RU" sz="2000" b="1" dirty="0" smtClean="0">
              <a:solidFill>
                <a:srgbClr val="003300"/>
              </a:solidFill>
              <a:latin typeface="Cambria" pitchFamily="18" charset="0"/>
            </a:endParaRPr>
          </a:p>
          <a:p>
            <a:pPr algn="ctr"/>
            <a:endParaRPr lang="ru-RU" sz="2000" b="1" dirty="0" smtClean="0">
              <a:solidFill>
                <a:srgbClr val="003300"/>
              </a:solidFill>
              <a:latin typeface="Cambria" pitchFamily="18" charset="0"/>
            </a:endParaRPr>
          </a:p>
          <a:p>
            <a:pPr algn="ctr"/>
            <a:endParaRPr lang="ru-RU" sz="2000" b="1" dirty="0" smtClean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 bwMode="auto">
          <a:xfrm>
            <a:off x="6143636" y="3357562"/>
            <a:ext cx="357190" cy="35719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43174" y="3857628"/>
            <a:ext cx="6072230" cy="1631216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Как определить две параллели, над которыми Солнце в полдень 22 июня находится на высоте 76,5</a:t>
            </a:r>
            <a:r>
              <a:rPr lang="ru-RU" sz="2000" b="1" baseline="30000" dirty="0" smtClean="0">
                <a:solidFill>
                  <a:srgbClr val="003300"/>
                </a:solidFill>
                <a:latin typeface="Cambria" pitchFamily="18" charset="0"/>
              </a:rPr>
              <a:t>0</a:t>
            </a:r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 над горизонтом, если мы знаем широту северного тропика и на сколько градусов параллели севернее и южнее тропика?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43174" y="3857628"/>
            <a:ext cx="6072230" cy="163121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23,5° + 13,5° = 37°</a:t>
            </a:r>
          </a:p>
          <a:p>
            <a:pPr marL="457200" indent="-457200">
              <a:buAutoNum type="arabicParenR"/>
            </a:pPr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23,5° - 13,5° = 10°  </a:t>
            </a:r>
          </a:p>
          <a:p>
            <a:pPr algn="ctr"/>
            <a:endParaRPr lang="ru-RU" sz="2000" b="1" dirty="0" smtClean="0">
              <a:solidFill>
                <a:srgbClr val="003300"/>
              </a:solidFill>
              <a:latin typeface="Cambria" pitchFamily="18" charset="0"/>
            </a:endParaRPr>
          </a:p>
          <a:p>
            <a:pPr algn="ctr"/>
            <a:endParaRPr lang="ru-RU" sz="2000" b="1" dirty="0" smtClean="0">
              <a:solidFill>
                <a:srgbClr val="003300"/>
              </a:solidFill>
              <a:latin typeface="Cambria" pitchFamily="18" charset="0"/>
            </a:endParaRPr>
          </a:p>
          <a:p>
            <a:pPr algn="ctr"/>
            <a:endParaRPr lang="ru-RU" sz="2000" b="1" dirty="0" smtClean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3857628"/>
            <a:ext cx="8286808" cy="16312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Cambria" pitchFamily="18" charset="0"/>
              </a:rPr>
              <a:t>В зените Солнце находится над северным тропиком, значит 76,5</a:t>
            </a:r>
            <a:r>
              <a:rPr lang="ru-RU" sz="2000" b="1" baseline="30000" dirty="0" smtClean="0">
                <a:latin typeface="Cambria" pitchFamily="18" charset="0"/>
              </a:rPr>
              <a:t>0</a:t>
            </a:r>
            <a:r>
              <a:rPr lang="ru-RU" sz="2000" b="1" dirty="0" smtClean="0">
                <a:latin typeface="Cambria" pitchFamily="18" charset="0"/>
              </a:rPr>
              <a:t> будет на 13,5</a:t>
            </a:r>
            <a:r>
              <a:rPr lang="ru-RU" sz="2000" b="1" baseline="30000" dirty="0" smtClean="0">
                <a:latin typeface="Cambria" pitchFamily="18" charset="0"/>
              </a:rPr>
              <a:t>0</a:t>
            </a:r>
            <a:r>
              <a:rPr lang="ru-RU" sz="2000" b="1" dirty="0" smtClean="0">
                <a:latin typeface="Cambria" pitchFamily="18" charset="0"/>
              </a:rPr>
              <a:t> севернее и южнее :</a:t>
            </a:r>
          </a:p>
          <a:p>
            <a:pPr marL="457200" indent="-457200" algn="just">
              <a:buAutoNum type="arabicParenR"/>
            </a:pPr>
            <a:r>
              <a:rPr lang="ru-RU" sz="2000" b="1" dirty="0" smtClean="0">
                <a:latin typeface="Cambria" pitchFamily="18" charset="0"/>
              </a:rPr>
              <a:t>23,5° + 13,5° = 37°</a:t>
            </a:r>
          </a:p>
          <a:p>
            <a:pPr marL="457200" indent="-457200" algn="just">
              <a:buAutoNum type="arabicParenR"/>
            </a:pPr>
            <a:r>
              <a:rPr lang="ru-RU" sz="2000" b="1" dirty="0" smtClean="0">
                <a:latin typeface="Cambria" pitchFamily="18" charset="0"/>
              </a:rPr>
              <a:t>23,5° - 13,5° = 10°  </a:t>
            </a:r>
          </a:p>
          <a:p>
            <a:pPr algn="just"/>
            <a:r>
              <a:rPr lang="ru-RU" sz="2000" b="1" dirty="0" smtClean="0">
                <a:latin typeface="Cambria" pitchFamily="18" charset="0"/>
              </a:rPr>
              <a:t>Ответ: Параллели 37с.ш и 10с.ш.  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43240" y="5786454"/>
            <a:ext cx="2500330" cy="400110"/>
          </a:xfrm>
          <a:prstGeom prst="rect">
            <a:avLst/>
          </a:prstGeom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Century" pitchFamily="18" charset="0"/>
              </a:rPr>
              <a:t>правильный ответ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599994"/>
              </p:ext>
            </p:extLst>
          </p:nvPr>
        </p:nvGraphicFramePr>
        <p:xfrm>
          <a:off x="161791" y="782389"/>
          <a:ext cx="8856984" cy="538866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891314"/>
                <a:gridCol w="1630996"/>
                <a:gridCol w="1334451"/>
                <a:gridCol w="1632072"/>
                <a:gridCol w="1368151"/>
              </a:tblGrid>
              <a:tr h="58806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Явление</a:t>
                      </a:r>
                      <a:endParaRPr lang="ru-RU" sz="20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22 июня</a:t>
                      </a:r>
                      <a:endParaRPr lang="ru-RU" sz="20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23 сент.</a:t>
                      </a:r>
                      <a:endParaRPr lang="ru-RU" sz="20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22 декабря</a:t>
                      </a:r>
                      <a:endParaRPr lang="ru-RU" sz="20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21 марта</a:t>
                      </a:r>
                      <a:endParaRPr lang="ru-RU" sz="20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88065"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местоположение Солнца в зените</a:t>
                      </a:r>
                      <a:endParaRPr lang="ru-RU" sz="19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северный</a:t>
                      </a:r>
                      <a:r>
                        <a:rPr lang="ru-RU" sz="1900" baseline="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 тропик (23,5◦с.ш)</a:t>
                      </a:r>
                      <a:endParaRPr lang="ru-RU" sz="19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экватор</a:t>
                      </a:r>
                    </a:p>
                    <a:p>
                      <a:pPr algn="ctr"/>
                      <a:endParaRPr lang="ru-RU" sz="19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южный тропик</a:t>
                      </a:r>
                    </a:p>
                    <a:p>
                      <a:pPr algn="ctr"/>
                      <a:r>
                        <a:rPr lang="ru-RU" sz="1900" baseline="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(23,5◦ю.ш)</a:t>
                      </a:r>
                      <a:endParaRPr lang="ru-RU" sz="19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экватор</a:t>
                      </a:r>
                      <a:endParaRPr lang="ru-RU" sz="19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65418"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продолжительность</a:t>
                      </a:r>
                      <a:r>
                        <a:rPr lang="ru-RU" sz="1900" baseline="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 дня в северном полушарии</a:t>
                      </a:r>
                      <a:endParaRPr lang="ru-RU" sz="19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день длиннее ночи</a:t>
                      </a:r>
                      <a:endParaRPr lang="ru-RU" sz="19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день равен ночи</a:t>
                      </a:r>
                      <a:endParaRPr lang="ru-RU" sz="19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день короче ночи</a:t>
                      </a:r>
                      <a:endParaRPr lang="ru-RU" sz="19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день равен ночи</a:t>
                      </a:r>
                      <a:endParaRPr lang="ru-RU" sz="19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88065"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полярная ночь</a:t>
                      </a:r>
                      <a:endParaRPr lang="ru-RU" sz="19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за южным полярным кругом</a:t>
                      </a:r>
                      <a:endParaRPr lang="ru-RU" sz="19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---</a:t>
                      </a:r>
                      <a:endParaRPr lang="ru-RU" sz="19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за северным полярным кругом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---</a:t>
                      </a:r>
                      <a:endParaRPr lang="ru-RU" sz="19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88065"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положение Солнца в северном полушарии</a:t>
                      </a:r>
                      <a:endParaRPr lang="ru-RU" sz="19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летнее солнце -стояние</a:t>
                      </a:r>
                      <a:endParaRPr lang="ru-RU" sz="19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осеннее равноденствие</a:t>
                      </a:r>
                      <a:endParaRPr lang="ru-RU" sz="19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зимнее солнце-стояние</a:t>
                      </a:r>
                      <a:endParaRPr lang="ru-RU" sz="19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весеннее равноденствие</a:t>
                      </a:r>
                      <a:endParaRPr lang="ru-RU" sz="1900" dirty="0">
                        <a:solidFill>
                          <a:srgbClr val="003300"/>
                        </a:solidFill>
                        <a:latin typeface="Century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880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положение Солнца в южном</a:t>
                      </a:r>
                      <a:r>
                        <a:rPr lang="ru-RU" sz="1900" baseline="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 </a:t>
                      </a:r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полушарии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зимнее солнце-стояние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весеннее равноденствие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летнее солнце -стояние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dirty="0" smtClean="0">
                          <a:solidFill>
                            <a:srgbClr val="003300"/>
                          </a:solidFill>
                          <a:latin typeface="Century" pitchFamily="18" charset="0"/>
                        </a:rPr>
                        <a:t>осеннее равноденствие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9512" y="74503"/>
            <a:ext cx="8784976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Century" pitchFamily="18" charset="0"/>
              </a:rPr>
              <a:t>Характеристика дней весеннего и осеннего равноденствия, летнего и зимнего солнцестояния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1412776"/>
            <a:ext cx="4464496" cy="936104"/>
          </a:xfrm>
          <a:prstGeom prst="rect">
            <a:avLst/>
          </a:prstGeom>
          <a:noFill/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059832" y="764704"/>
            <a:ext cx="1584176" cy="648072"/>
          </a:xfrm>
          <a:prstGeom prst="rect">
            <a:avLst/>
          </a:prstGeom>
          <a:noFill/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назад 8">
            <a:hlinkClick r:id="rId2" action="ppaction://hlinksldjump" highlightClick="1"/>
          </p:cNvPr>
          <p:cNvSpPr/>
          <p:nvPr/>
        </p:nvSpPr>
        <p:spPr>
          <a:xfrm>
            <a:off x="8100392" y="6381328"/>
            <a:ext cx="864096" cy="360040"/>
          </a:xfrm>
          <a:prstGeom prst="actionButtonBackPrevious">
            <a:avLst/>
          </a:prstGeom>
          <a:ln>
            <a:solidFill>
              <a:srgbClr val="46698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59674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404664"/>
            <a:ext cx="770485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Cambria" pitchFamily="18" charset="0"/>
              </a:rPr>
              <a:t>Определите, в каком из пунктов - Каире (30° с. </a:t>
            </a:r>
            <a:r>
              <a:rPr lang="ru-RU" sz="2000" b="1" dirty="0" err="1" smtClean="0">
                <a:latin typeface="Cambria" pitchFamily="18" charset="0"/>
              </a:rPr>
              <a:t>ш</a:t>
            </a:r>
            <a:r>
              <a:rPr lang="ru-RU" sz="2000" b="1" dirty="0" smtClean="0">
                <a:latin typeface="Cambria" pitchFamily="18" charset="0"/>
              </a:rPr>
              <a:t>. и 31° в. </a:t>
            </a:r>
            <a:r>
              <a:rPr lang="ru-RU" sz="2000" b="1" dirty="0" err="1" smtClean="0">
                <a:latin typeface="Cambria" pitchFamily="18" charset="0"/>
              </a:rPr>
              <a:t>д</a:t>
            </a:r>
            <a:r>
              <a:rPr lang="ru-RU" sz="2000" b="1" dirty="0" smtClean="0">
                <a:latin typeface="Cambria" pitchFamily="18" charset="0"/>
              </a:rPr>
              <a:t>), Великом Новгороде (58° с. </a:t>
            </a:r>
            <a:r>
              <a:rPr lang="ru-RU" sz="2000" b="1" dirty="0" err="1" smtClean="0">
                <a:latin typeface="Cambria" pitchFamily="18" charset="0"/>
              </a:rPr>
              <a:t>ш</a:t>
            </a:r>
            <a:r>
              <a:rPr lang="ru-RU" sz="2000" b="1" dirty="0" smtClean="0">
                <a:latin typeface="Cambria" pitchFamily="18" charset="0"/>
              </a:rPr>
              <a:t>. и 31° в. д.) или </a:t>
            </a:r>
            <a:r>
              <a:rPr lang="ru-RU" sz="2000" b="1" dirty="0" err="1" smtClean="0">
                <a:latin typeface="Cambria" pitchFamily="18" charset="0"/>
              </a:rPr>
              <a:t>Карлсборге</a:t>
            </a:r>
            <a:endParaRPr lang="ru-RU" sz="2000" b="1" dirty="0" smtClean="0">
              <a:latin typeface="Cambria" pitchFamily="18" charset="0"/>
            </a:endParaRPr>
          </a:p>
          <a:p>
            <a:pPr algn="ctr"/>
            <a:r>
              <a:rPr lang="ru-RU" sz="2000" b="1" dirty="0" smtClean="0">
                <a:latin typeface="Cambria" pitchFamily="18" charset="0"/>
              </a:rPr>
              <a:t> (58° с. </a:t>
            </a:r>
            <a:r>
              <a:rPr lang="ru-RU" sz="2000" b="1" dirty="0" err="1" smtClean="0">
                <a:latin typeface="Cambria" pitchFamily="18" charset="0"/>
              </a:rPr>
              <a:t>ш</a:t>
            </a:r>
            <a:r>
              <a:rPr lang="ru-RU" sz="2000" b="1" dirty="0" smtClean="0">
                <a:latin typeface="Cambria" pitchFamily="18" charset="0"/>
              </a:rPr>
              <a:t>. и 14° в. </a:t>
            </a:r>
            <a:r>
              <a:rPr lang="ru-RU" sz="2000" b="1" dirty="0" err="1" smtClean="0">
                <a:latin typeface="Cambria" pitchFamily="18" charset="0"/>
              </a:rPr>
              <a:t>д</a:t>
            </a:r>
            <a:r>
              <a:rPr lang="ru-RU" sz="2000" b="1" dirty="0" smtClean="0">
                <a:latin typeface="Cambria" pitchFamily="18" charset="0"/>
              </a:rPr>
              <a:t>), 1 июня солнце раньше всего по московскому времени поднимется над горизонтом. Запишите обоснование вашего ответа.</a:t>
            </a:r>
            <a:endParaRPr lang="ru-RU" sz="2000" b="1" dirty="0"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0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Cambria" pitchFamily="18" charset="0"/>
              </a:rPr>
              <a:t>Задача № 3</a:t>
            </a:r>
            <a:endParaRPr lang="ru-RU" sz="2000" b="1" dirty="0">
              <a:latin typeface="Cambria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5013176"/>
            <a:ext cx="8496944" cy="16312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Cambria" pitchFamily="18" charset="0"/>
              </a:rPr>
              <a:t>Раньше всего солнце поднимется над горизонтом в Великом Новгороде. Он находится восточнее </a:t>
            </a:r>
            <a:r>
              <a:rPr lang="ru-RU" sz="2000" b="1" dirty="0" err="1" smtClean="0">
                <a:latin typeface="Cambria" pitchFamily="18" charset="0"/>
              </a:rPr>
              <a:t>Карлсборга</a:t>
            </a:r>
            <a:r>
              <a:rPr lang="ru-RU" sz="2000" b="1" dirty="0" smtClean="0">
                <a:latin typeface="Cambria" pitchFamily="18" charset="0"/>
              </a:rPr>
              <a:t>, но при этом севернее Каира (в период после весеннего равноденствия в Северном полушарии продолжительность дня увеличивается при удалении от экватора)</a:t>
            </a:r>
            <a:endParaRPr lang="ru-RU" sz="2000" b="1" dirty="0">
              <a:latin typeface="Cambr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2276872"/>
            <a:ext cx="3501370" cy="707886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В каких полушариях находятся города?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2204864"/>
            <a:ext cx="3501370" cy="101566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Все города находятся в северном и в восточном полушариях.  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 bwMode="auto">
          <a:xfrm rot="16200000">
            <a:off x="4139952" y="2420888"/>
            <a:ext cx="357190" cy="35719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2276872"/>
            <a:ext cx="4032448" cy="1015663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Как изменяется продолжительность дня в северном полушарии 1 июня? 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 bwMode="auto">
          <a:xfrm>
            <a:off x="6300192" y="3429000"/>
            <a:ext cx="357190" cy="35719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99992" y="3861048"/>
            <a:ext cx="4176464" cy="1015663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Где начинаются новые сутки? Сделайте вывод, чем восточнее, тем….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99992" y="2132856"/>
            <a:ext cx="4176464" cy="163121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1 июня – это период времени после весеннего равноденствия, значит  продолжительность дня увеличивается при удалении от экватора. Исключим город Каир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499992" y="3861048"/>
            <a:ext cx="4176464" cy="101566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Новые сутки начинаются на 180 меридиане. Чем восточнее, тем раньше начинается новый день.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99592" y="4077072"/>
            <a:ext cx="2500330" cy="400110"/>
          </a:xfrm>
          <a:prstGeom prst="rect">
            <a:avLst/>
          </a:prstGeom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Century" pitchFamily="18" charset="0"/>
              </a:rPr>
              <a:t>правильный ответ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1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3" descr="http://geo.reshuege.ru/get_file?id=48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57166"/>
            <a:ext cx="3382370" cy="400052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857620" y="357166"/>
            <a:ext cx="47149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Cambria" pitchFamily="18" charset="0"/>
              </a:rPr>
              <a:t>Определите, в какой из точек, обозначенных буквами на карте, </a:t>
            </a:r>
          </a:p>
          <a:p>
            <a:pPr algn="ctr"/>
            <a:r>
              <a:rPr lang="ru-RU" sz="2000" b="1" dirty="0" smtClean="0">
                <a:latin typeface="Cambria" pitchFamily="18" charset="0"/>
              </a:rPr>
              <a:t>10 мая Солнце раньше всего по времени Гринвичского меридиана поднимется над горизонтом. Запишите обоснование вашего ответа.</a:t>
            </a:r>
            <a:endParaRPr lang="ru-RU" sz="2000" b="1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0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Cambria" pitchFamily="18" charset="0"/>
              </a:rPr>
              <a:t>Задача № 4</a:t>
            </a:r>
            <a:endParaRPr lang="ru-RU" sz="2000" b="1" dirty="0"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4810" y="4214818"/>
            <a:ext cx="4032448" cy="1015663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Как изменяется продолжительность дня в северном полушарии 10 мая? 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 bwMode="auto">
          <a:xfrm>
            <a:off x="6000760" y="3786190"/>
            <a:ext cx="357190" cy="35719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43372" y="2714620"/>
            <a:ext cx="4176464" cy="1015663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Где начинаются новые сутки? Сделайте вывод, чем восточнее, тем….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14810" y="4214818"/>
            <a:ext cx="4176464" cy="101566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Продолжительность дня увеличивается с юга на север</a:t>
            </a:r>
          </a:p>
          <a:p>
            <a:pPr algn="ctr"/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43372" y="2714620"/>
            <a:ext cx="4176464" cy="101566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Новые сутки начинаются на 180 меридиане. Чем восточнее, тем раньше начинается новый день.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29190" y="5500702"/>
            <a:ext cx="2500330" cy="400110"/>
          </a:xfrm>
          <a:prstGeom prst="rect">
            <a:avLst/>
          </a:prstGeom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Century" pitchFamily="18" charset="0"/>
              </a:rPr>
              <a:t>правильный ответ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071934" y="428604"/>
            <a:ext cx="4357718" cy="48577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Cambria" pitchFamily="18" charset="0"/>
              </a:rPr>
              <a:t>Раньше всего Солнце поднимется над горизонтом в пункте Б: </a:t>
            </a:r>
          </a:p>
          <a:p>
            <a:pPr algn="ctr"/>
            <a:r>
              <a:rPr lang="ru-RU" sz="2000" b="1" dirty="0" smtClean="0">
                <a:latin typeface="Cambria" pitchFamily="18" charset="0"/>
              </a:rPr>
              <a:t>1) пункты Б и В расположены восточнее пункта А, значит, там раньше появится Солнце, так как Земля вращается на восток;</a:t>
            </a:r>
          </a:p>
          <a:p>
            <a:pPr algn="ctr"/>
            <a:r>
              <a:rPr lang="ru-RU" sz="2000" b="1" dirty="0" smtClean="0">
                <a:latin typeface="Cambria" pitchFamily="18" charset="0"/>
              </a:rPr>
              <a:t>2) пункт Б расположен севернее пункта В, в северном полушарии в это время продолжительность дня увеличивается с юга на север.</a:t>
            </a:r>
          </a:p>
          <a:p>
            <a:pPr algn="ctr"/>
            <a:endParaRPr lang="ru-RU" sz="2000" b="1" dirty="0" smtClean="0">
              <a:latin typeface="Cambria" pitchFamily="18" charset="0"/>
            </a:endParaRPr>
          </a:p>
          <a:p>
            <a:pPr algn="ctr"/>
            <a:r>
              <a:rPr lang="ru-RU" sz="2000" b="1" dirty="0" smtClean="0">
                <a:latin typeface="Cambria" pitchFamily="18" charset="0"/>
              </a:rPr>
              <a:t>Ответ: Б.</a:t>
            </a:r>
          </a:p>
          <a:p>
            <a:pPr algn="ctr"/>
            <a:r>
              <a:rPr lang="ru-RU" sz="2000" b="1" dirty="0" smtClean="0">
                <a:latin typeface="Cambria" pitchFamily="18" charset="0"/>
              </a:rPr>
              <a:t/>
            </a:r>
            <a:br>
              <a:rPr lang="ru-RU" sz="2000" b="1" dirty="0" smtClean="0">
                <a:latin typeface="Cambria" pitchFamily="18" charset="0"/>
              </a:rPr>
            </a:br>
            <a:endParaRPr lang="ru-RU" sz="2000" b="1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http://geo.reshuege.ru/get_file?id=625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5477295" cy="4032447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796136" y="332656"/>
            <a:ext cx="30963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Cambria" pitchFamily="18" charset="0"/>
              </a:rPr>
              <a:t>Определите, в каком из пунктов, обозначенных буквами на карте Евразии, 1 августа Солнце будет находиться выше всего над горизонтом в 7 часов по солнечному времени Гринвичского меридиана. Ход ваших рассуждений запишите.</a:t>
            </a:r>
            <a:endParaRPr lang="ru-RU" sz="2000" b="1" dirty="0"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0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Cambria" pitchFamily="18" charset="0"/>
              </a:rPr>
              <a:t>Задача № 5</a:t>
            </a:r>
            <a:endParaRPr lang="ru-RU" sz="2000" b="1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365104"/>
            <a:ext cx="2592288" cy="707886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Как расположены пункты?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4365104"/>
            <a:ext cx="2808312" cy="70788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На одной широте, но долгота разная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5517232"/>
            <a:ext cx="6408712" cy="1015663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В полдень по времени Гринвичского меридиана местное время в указанном пункте 7 часов. Как определить разницу во времени?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520" y="5517232"/>
            <a:ext cx="6408712" cy="101566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12 – 7 = 5</a:t>
            </a:r>
          </a:p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Разница во времени 5 часов</a:t>
            </a:r>
          </a:p>
          <a:p>
            <a:pPr algn="ctr"/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 bwMode="auto">
          <a:xfrm>
            <a:off x="1619672" y="5085184"/>
            <a:ext cx="357190" cy="35719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75856" y="4365104"/>
            <a:ext cx="5544616" cy="923330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3300"/>
                </a:solidFill>
                <a:latin typeface="Cambria" pitchFamily="18" charset="0"/>
              </a:rPr>
              <a:t>Вспомните,  какому расстоянию между меридианами соответствует различие в один час времени? Проведите вычисления</a:t>
            </a:r>
            <a:endParaRPr lang="ru-RU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 bwMode="auto">
          <a:xfrm rot="10800000">
            <a:off x="4644008" y="5229200"/>
            <a:ext cx="357190" cy="35719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75856" y="4365104"/>
            <a:ext cx="5544616" cy="101566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Различие в один час времени соответствует в 15</a:t>
            </a:r>
            <a:r>
              <a:rPr lang="ru-RU" sz="2000" b="1" dirty="0" smtClean="0">
                <a:latin typeface="Cambria" pitchFamily="18" charset="0"/>
              </a:rPr>
              <a:t> ° </a:t>
            </a:r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между меридианами.</a:t>
            </a:r>
          </a:p>
          <a:p>
            <a:pPr algn="ctr"/>
            <a:r>
              <a:rPr lang="ru-RU" b="1" dirty="0" smtClean="0">
                <a:solidFill>
                  <a:srgbClr val="003300"/>
                </a:solidFill>
                <a:latin typeface="Cambria" pitchFamily="18" charset="0"/>
              </a:rPr>
              <a:t>5×15˚=75˚ </a:t>
            </a:r>
            <a:r>
              <a:rPr lang="ru-RU" b="1" dirty="0" err="1" smtClean="0">
                <a:solidFill>
                  <a:srgbClr val="003300"/>
                </a:solidFill>
                <a:latin typeface="Cambria" pitchFamily="18" charset="0"/>
              </a:rPr>
              <a:t>в.д</a:t>
            </a:r>
            <a:r>
              <a:rPr lang="ru-RU" b="1" dirty="0" smtClean="0">
                <a:solidFill>
                  <a:srgbClr val="003300"/>
                </a:solidFill>
                <a:latin typeface="Cambria" pitchFamily="18" charset="0"/>
              </a:rPr>
              <a:t> </a:t>
            </a:r>
            <a:endParaRPr lang="ru-RU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04248" y="5517232"/>
            <a:ext cx="1872208" cy="707886"/>
          </a:xfrm>
          <a:prstGeom prst="rect">
            <a:avLst/>
          </a:prstGeom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Century" pitchFamily="18" charset="0"/>
              </a:rPr>
              <a:t>правильный ответ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796136" y="404664"/>
            <a:ext cx="3024336" cy="37856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Cambria" pitchFamily="18" charset="0"/>
              </a:rPr>
              <a:t>Выше всего Солнце будет там, где полдень (12-7)х15=75 ° в.д. </a:t>
            </a:r>
          </a:p>
          <a:p>
            <a:pPr algn="ctr"/>
            <a:r>
              <a:rPr lang="ru-RU" sz="2000" b="1" dirty="0" smtClean="0">
                <a:latin typeface="Cambria" pitchFamily="18" charset="0"/>
              </a:rPr>
              <a:t>Все пункты на одной широте. Пункт С ближе меридиану на котором полдень.</a:t>
            </a:r>
          </a:p>
          <a:p>
            <a:pPr algn="ctr"/>
            <a:endParaRPr lang="ru-RU" sz="2000" b="1" dirty="0">
              <a:latin typeface="Cambria" pitchFamily="18" charset="0"/>
            </a:endParaRPr>
          </a:p>
          <a:p>
            <a:pPr algn="ctr"/>
            <a:endParaRPr lang="ru-RU" sz="2000" b="1" dirty="0" smtClean="0">
              <a:latin typeface="Cambria" pitchFamily="18" charset="0"/>
            </a:endParaRPr>
          </a:p>
          <a:p>
            <a:pPr algn="ctr"/>
            <a:endParaRPr lang="ru-RU" sz="2000" b="1" dirty="0">
              <a:latin typeface="Cambria" pitchFamily="18" charset="0"/>
            </a:endParaRPr>
          </a:p>
          <a:p>
            <a:pPr algn="ctr"/>
            <a:endParaRPr lang="ru-RU" sz="2000" b="1" dirty="0" smtClean="0">
              <a:latin typeface="Cambria" pitchFamily="18" charset="0"/>
            </a:endParaRPr>
          </a:p>
          <a:p>
            <a:pPr algn="ctr"/>
            <a:endParaRPr lang="ru-RU" sz="2000" b="1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7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1000100" y="428604"/>
            <a:ext cx="7603778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cs typeface="Arial" pitchFamily="34" charset="0"/>
              </a:rPr>
              <a:t>Географические координаты пунктов А, Б, В и Г показаны в таблице. Определите, в каком из этих пунктов 11 июня Солнце будет находиться выше всего над горизонтом в 8 часов утра по солнечному времени Гринвичского меридиана. Запишите обоснование вашего ответа.</a:t>
            </a: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 cstate="print"/>
          <a:srcRect l="29066" t="41433" r="50072" b="38360"/>
          <a:stretch>
            <a:fillRect/>
          </a:stretch>
        </p:blipFill>
        <p:spPr bwMode="auto">
          <a:xfrm>
            <a:off x="571472" y="2143116"/>
            <a:ext cx="4722448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971600" y="0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Cambria" pitchFamily="18" charset="0"/>
              </a:rPr>
              <a:t>Задача № 6</a:t>
            </a:r>
            <a:endParaRPr lang="ru-RU" sz="2000" b="1" dirty="0">
              <a:latin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4929198"/>
            <a:ext cx="3357586" cy="707886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Определите на каком меридиане полдень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472" y="4786322"/>
            <a:ext cx="3357586" cy="163121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В 8 часов утра по солнечному времени Гринвичского меридиана полдень на меридиане (12 - 8) · 15°= 60° в.д. 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 bwMode="auto">
          <a:xfrm rot="16200000">
            <a:off x="4000496" y="5143512"/>
            <a:ext cx="357190" cy="35719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29124" y="4929198"/>
            <a:ext cx="3357586" cy="1015663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Какой пункт ближе всего находится к этому меридиану?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29124" y="4786322"/>
            <a:ext cx="3357586" cy="132343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ru-RU" sz="2000" b="1" dirty="0" smtClean="0">
              <a:solidFill>
                <a:srgbClr val="003300"/>
              </a:solidFill>
              <a:latin typeface="Cambria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Пункт А</a:t>
            </a:r>
          </a:p>
          <a:p>
            <a:pPr algn="ctr"/>
            <a:endParaRPr lang="ru-RU" sz="2000" b="1" dirty="0" smtClean="0">
              <a:solidFill>
                <a:srgbClr val="003300"/>
              </a:solidFill>
              <a:latin typeface="Cambria" pitchFamily="18" charset="0"/>
            </a:endParaRPr>
          </a:p>
          <a:p>
            <a:pPr algn="ctr"/>
            <a:endParaRPr lang="ru-RU" sz="2000" b="1" dirty="0" smtClean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5008" y="4143380"/>
            <a:ext cx="2500330" cy="400110"/>
          </a:xfrm>
          <a:prstGeom prst="rect">
            <a:avLst/>
          </a:prstGeom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Century" pitchFamily="18" charset="0"/>
              </a:rPr>
              <a:t>правильный ответ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86380" y="2000240"/>
            <a:ext cx="3429024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Cambria" pitchFamily="18" charset="0"/>
              </a:rPr>
              <a:t>В 8 часов утра по солнечному времени Гринвичского меридиана полдень на меридиане (12 - 8) · 15°= 60° в.д. </a:t>
            </a:r>
          </a:p>
          <a:p>
            <a:pPr algn="ctr"/>
            <a:r>
              <a:rPr lang="ru-RU" sz="2000" b="1" dirty="0" smtClean="0">
                <a:latin typeface="Cambria" pitchFamily="18" charset="0"/>
              </a:rPr>
              <a:t>Чем ближе к этому меридиану, тем Солнце выше. Из дан­ных пунктов ближе всего к меридиану 60° в.д. находится пункт А. Значит выше всего над горизонтом Солнце будет в нем.</a:t>
            </a:r>
            <a:endParaRPr lang="ru-RU" sz="2000" b="1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9592" y="404664"/>
            <a:ext cx="78488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Cambria" pitchFamily="18" charset="0"/>
              </a:rPr>
              <a:t>Определите географическую широту пункта, если известно, что в дни равноденствия полуденное Солнце стоит там на высоте 60˚. (Тень от предметов падает на север) </a:t>
            </a:r>
          </a:p>
          <a:p>
            <a:pPr algn="ctr"/>
            <a:r>
              <a:rPr lang="ru-RU" sz="2000" b="1" dirty="0" smtClean="0">
                <a:latin typeface="Cambria" pitchFamily="18" charset="0"/>
              </a:rPr>
              <a:t>Ход ваших рассуждений запишите. </a:t>
            </a:r>
            <a:endParaRPr lang="ru-RU" sz="2000" b="1" dirty="0"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0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Cambria" pitchFamily="18" charset="0"/>
              </a:rPr>
              <a:t>Задача № 7</a:t>
            </a:r>
            <a:endParaRPr lang="ru-RU" sz="2000" b="1" dirty="0">
              <a:latin typeface="Cambr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1844824"/>
            <a:ext cx="4104456" cy="707886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Где находится объект, если тень от предметов падает на север?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 bwMode="auto">
          <a:xfrm rot="5400000">
            <a:off x="4858607" y="2818357"/>
            <a:ext cx="396044" cy="393194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552" y="1844824"/>
            <a:ext cx="4176464" cy="70788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В северном полушарии</a:t>
            </a:r>
          </a:p>
          <a:p>
            <a:pPr algn="ctr"/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92080" y="1844824"/>
            <a:ext cx="3384376" cy="707886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Где находится Солнце в дни равноденствия?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92080" y="1844824"/>
            <a:ext cx="3384376" cy="163121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В дни равноденствия Солнце стоит в зените над экватором, т.е. его полуденная высота на экваторе составляет 90˚.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 bwMode="auto">
          <a:xfrm rot="16200000">
            <a:off x="4860032" y="1988840"/>
            <a:ext cx="357190" cy="35719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9552" y="2780928"/>
            <a:ext cx="4176464" cy="1323439"/>
          </a:xfrm>
          <a:prstGeom prst="rect">
            <a:avLst/>
          </a:prstGeom>
          <a:solidFill>
            <a:srgbClr val="CCECFF">
              <a:alpha val="23137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Что происходит с высотой полуденного Солнца при движении от экватора? Сделайте вычисления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7544" y="2780928"/>
            <a:ext cx="4248472" cy="163121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Высота полуденного Солнца уменьшается к северу и югу от экватора соответственно с широтой.</a:t>
            </a:r>
          </a:p>
          <a:p>
            <a:pPr algn="ctr"/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90˚- 60˚= 30˚ </a:t>
            </a:r>
            <a:r>
              <a:rPr lang="ru-RU" sz="2000" b="1" dirty="0" err="1" smtClean="0">
                <a:solidFill>
                  <a:srgbClr val="003300"/>
                </a:solidFill>
                <a:latin typeface="Cambria" pitchFamily="18" charset="0"/>
              </a:rPr>
              <a:t>с.ш</a:t>
            </a:r>
            <a:r>
              <a:rPr lang="ru-RU" sz="2000" b="1" dirty="0" smtClean="0">
                <a:solidFill>
                  <a:srgbClr val="003300"/>
                </a:solidFill>
                <a:latin typeface="Cambria" pitchFamily="18" charset="0"/>
              </a:rPr>
              <a:t>.</a:t>
            </a:r>
            <a:endParaRPr lang="ru-RU" sz="2000" b="1" dirty="0">
              <a:solidFill>
                <a:srgbClr val="003300"/>
              </a:solidFill>
              <a:latin typeface="Cambri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92080" y="3717032"/>
            <a:ext cx="3384376" cy="400110"/>
          </a:xfrm>
          <a:prstGeom prst="rect">
            <a:avLst/>
          </a:prstGeom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Century" pitchFamily="18" charset="0"/>
              </a:rPr>
              <a:t>правильный ответ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4581128"/>
            <a:ext cx="8208912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Cambria" pitchFamily="18" charset="0"/>
              </a:rPr>
              <a:t>Если тень от предметов падает на север, значит, пункт находится в северном полушарии. В дни равноденствия Солнце стоит в зените над экватором, т.е. его полуденная высота на экваторе составляет 90˚. Высота полуденного Солнца уменьшается к северу и югу от экватора соответственно с широтой. Ищем разницу высот 90˚- 60˚= 30˚ </a:t>
            </a:r>
            <a:r>
              <a:rPr lang="ru-RU" sz="2000" b="1" dirty="0" err="1" smtClean="0">
                <a:latin typeface="Cambria" pitchFamily="18" charset="0"/>
              </a:rPr>
              <a:t>с.ш</a:t>
            </a:r>
            <a:r>
              <a:rPr lang="ru-RU" sz="2000" b="1" dirty="0" smtClean="0">
                <a:latin typeface="Cambria" pitchFamily="18" charset="0"/>
              </a:rPr>
              <a:t>. - это и есть искомая широта.</a:t>
            </a:r>
            <a:endParaRPr lang="ru-RU" sz="2000" b="1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4" grpId="0" animBg="1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5499</TotalTime>
  <Words>1315</Words>
  <Application>Microsoft Office PowerPoint</Application>
  <PresentationFormat>Экран (4:3)</PresentationFormat>
  <Paragraphs>140</Paragraphs>
  <Slides>10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Сашуня</cp:lastModifiedBy>
  <cp:revision>14</cp:revision>
  <dcterms:created xsi:type="dcterms:W3CDTF">2014-07-17T10:13:41Z</dcterms:created>
  <dcterms:modified xsi:type="dcterms:W3CDTF">2018-04-12T17:33:28Z</dcterms:modified>
</cp:coreProperties>
</file>