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56" r:id="rId2"/>
    <p:sldId id="263" r:id="rId3"/>
    <p:sldId id="264" r:id="rId4"/>
    <p:sldId id="268" r:id="rId5"/>
    <p:sldId id="265" r:id="rId6"/>
    <p:sldId id="266" r:id="rId7"/>
    <p:sldId id="267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>
      <p:cViewPr varScale="1">
        <p:scale>
          <a:sx n="77" d="100"/>
          <a:sy n="77" d="100"/>
        </p:scale>
        <p:origin x="-12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39CD04C-0344-465D-8248-72CB5E1E55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13C682-88D6-4EA6-9341-58D47D8723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E26421-EF9C-4CE4-93F0-FF9D9B9D882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42AF8-83DC-47C5-A39B-E7E5244EA5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186352-FE5D-4048-AD70-D9848B68CD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530873BE-E78A-4A8D-B15D-AC6E5A990A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23AD30-9FC1-4652-AF5D-2EED0E805A5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BA2AF0-7F03-4C64-8F09-5887C6A3D7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88FA-71DD-4523-9D11-D5877D5753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C3555-F9A2-478F-8565-2CE464D3D40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FC023E-D240-4E48-914B-4A955C19C6E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0C6AE41B-A249-4BB2-B246-6E0C90F80C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F4837AA8-4F57-4A6C-BF27-7C740FEC92E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40" r:id="rId12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733800"/>
            <a:ext cx="64008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Положение Солнца</a:t>
            </a:r>
            <a:endParaRPr lang="ru-RU" altLang="ru-RU" sz="2800" dirty="0" smtClean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2362200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трудных задач при подготовке к ГИА, ЕГЭ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/>
          <a:lstStyle/>
          <a:p>
            <a:r>
              <a:rPr lang="ru-RU" altLang="ru-RU" sz="2400" b="1" i="1" smtClean="0">
                <a:solidFill>
                  <a:srgbClr val="990000"/>
                </a:solidFill>
              </a:rPr>
              <a:t>Определить широту  Киева, если известно, что 22  июня в полдень  высота Солнца над горизонтом  в этом пункте составила 61, 5° </a:t>
            </a:r>
          </a:p>
        </p:txBody>
      </p:sp>
      <p:sp>
        <p:nvSpPr>
          <p:cNvPr id="17411" name="Объект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686800" cy="5334000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50000"/>
              </a:lnSpc>
              <a:buFontTx/>
              <a:buAutoNum type="arabicParenR"/>
              <a:defRPr/>
            </a:pPr>
            <a:r>
              <a:rPr lang="ru-RU" altLang="ru-RU" sz="2000" dirty="0" smtClean="0"/>
              <a:t>Если в заданиях даются даты </a:t>
            </a:r>
            <a:r>
              <a:rPr lang="ru-RU" altLang="ru-RU" sz="2000" u="sng" dirty="0" smtClean="0"/>
              <a:t>22 июня или 22 декабря </a:t>
            </a:r>
            <a:r>
              <a:rPr lang="ru-RU" altLang="ru-RU" sz="2000" dirty="0" smtClean="0"/>
              <a:t>, для расчетов используются формулы: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ru-RU" altLang="ru-RU" sz="2000" dirty="0" smtClean="0"/>
              <a:t>       а) </a:t>
            </a:r>
            <a:r>
              <a:rPr lang="en-US" altLang="ru-RU" sz="2000" dirty="0" smtClean="0"/>
              <a:t>H = 90° – Y + 23</a:t>
            </a:r>
            <a:r>
              <a:rPr lang="ru-RU" altLang="ru-RU" sz="2000" dirty="0" smtClean="0"/>
              <a:t>,5°   когда пункт и указанный тропик находятся в одном полушарии;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ru-RU" altLang="ru-RU" sz="2000" dirty="0" smtClean="0"/>
              <a:t>       б) </a:t>
            </a:r>
            <a:r>
              <a:rPr lang="en-US" altLang="ru-RU" sz="2000" dirty="0" smtClean="0"/>
              <a:t>H = 90° – Y – 23</a:t>
            </a:r>
            <a:r>
              <a:rPr lang="ru-RU" altLang="ru-RU" sz="2000" dirty="0" smtClean="0"/>
              <a:t>,5°  когда пункт и указанный тропик     находятся в разных полушариях; где </a:t>
            </a:r>
            <a:r>
              <a:rPr lang="en-US" altLang="ru-RU" sz="2000" dirty="0" smtClean="0"/>
              <a:t>H- </a:t>
            </a:r>
            <a:r>
              <a:rPr lang="ru-RU" altLang="ru-RU" sz="2000" dirty="0" smtClean="0"/>
              <a:t>высота Солнца над горизонтом, </a:t>
            </a:r>
            <a:r>
              <a:rPr lang="en-US" altLang="ru-RU" sz="2000" dirty="0" smtClean="0"/>
              <a:t>Y – </a:t>
            </a:r>
            <a:r>
              <a:rPr lang="ru-RU" altLang="ru-RU" sz="2000" dirty="0" smtClean="0"/>
              <a:t>определяемая широта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ru-RU" altLang="ru-RU" sz="2000" dirty="0" smtClean="0"/>
              <a:t>2)    22 июня Солнце в зените над Северным тропиком. Киев и Северный тропик – в одном полушарии, следовательно: 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en-US" altLang="ru-RU" sz="2000" dirty="0" smtClean="0"/>
              <a:t>Y= 90° - 61</a:t>
            </a:r>
            <a:r>
              <a:rPr lang="ru-RU" altLang="ru-RU" sz="2000" dirty="0" smtClean="0"/>
              <a:t>,5° + 23,5° = 28,5° + 23,5°  = 52° ; 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ru-RU" altLang="ru-RU" sz="2000" dirty="0" smtClean="0"/>
              <a:t>широта Киева – 52°  </a:t>
            </a:r>
            <a:r>
              <a:rPr lang="ru-RU" altLang="ru-RU" sz="2000" dirty="0" err="1" smtClean="0"/>
              <a:t>с.ш</a:t>
            </a:r>
            <a:r>
              <a:rPr lang="ru-RU" altLang="ru-RU" sz="2000" dirty="0" smtClean="0"/>
              <a:t>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i="1" smtClean="0">
                <a:solidFill>
                  <a:srgbClr val="990000"/>
                </a:solidFill>
              </a:rPr>
              <a:t>Определить широту  пункта в Австралии, если известно, что 22  июня в полдень  высота Солнца над горизонтом  в этом пункте составила 42° </a:t>
            </a:r>
          </a:p>
        </p:txBody>
      </p:sp>
      <p:sp>
        <p:nvSpPr>
          <p:cNvPr id="18435" name="Объект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FontTx/>
              <a:buNone/>
            </a:pPr>
            <a:r>
              <a:rPr lang="ru-RU" sz="2000" smtClean="0"/>
              <a:t>  Пункт в Австралии и тропик, над которым 22 июня  Солнце находится в зените - Северный, расположены в разных полушариях.</a:t>
            </a:r>
          </a:p>
          <a:p>
            <a:pPr marL="0" indent="0">
              <a:lnSpc>
                <a:spcPct val="150000"/>
              </a:lnSpc>
              <a:buFontTx/>
              <a:buNone/>
            </a:pPr>
            <a:r>
              <a:rPr lang="ru-RU" sz="2000" smtClean="0"/>
              <a:t>  Для определения широты пункта применяем формулу     </a:t>
            </a:r>
          </a:p>
          <a:p>
            <a:pPr marL="0" indent="0">
              <a:lnSpc>
                <a:spcPct val="150000"/>
              </a:lnSpc>
              <a:buFontTx/>
              <a:buNone/>
            </a:pPr>
            <a:r>
              <a:rPr lang="ru-RU" sz="2000" smtClean="0"/>
              <a:t> </a:t>
            </a:r>
            <a:r>
              <a:rPr lang="en-US" sz="2000" smtClean="0"/>
              <a:t>H = 90° – Y – 23,5° </a:t>
            </a:r>
            <a:endParaRPr lang="ru-RU" sz="2000" smtClean="0"/>
          </a:p>
          <a:p>
            <a:pPr marL="0" indent="0">
              <a:lnSpc>
                <a:spcPct val="150000"/>
              </a:lnSpc>
              <a:buFontTx/>
              <a:buNone/>
            </a:pPr>
            <a:r>
              <a:rPr lang="ru-RU" sz="2000" smtClean="0"/>
              <a:t>   </a:t>
            </a:r>
            <a:r>
              <a:rPr lang="en-US" sz="2000" smtClean="0"/>
              <a:t>Y= 90°-</a:t>
            </a:r>
            <a:r>
              <a:rPr lang="ru-RU" sz="2000" smtClean="0"/>
              <a:t> 42°</a:t>
            </a:r>
            <a:r>
              <a:rPr lang="en-US" sz="2000" smtClean="0"/>
              <a:t>-</a:t>
            </a:r>
            <a:r>
              <a:rPr lang="ru-RU" sz="2000" smtClean="0"/>
              <a:t> </a:t>
            </a:r>
            <a:r>
              <a:rPr lang="en-US" sz="2000" smtClean="0"/>
              <a:t>23</a:t>
            </a:r>
            <a:r>
              <a:rPr lang="ru-RU" sz="2000" smtClean="0"/>
              <a:t>,5° = 48°- 23,5° = 24,5°  </a:t>
            </a:r>
          </a:p>
          <a:p>
            <a:pPr marL="0" indent="0">
              <a:lnSpc>
                <a:spcPct val="150000"/>
              </a:lnSpc>
              <a:buFontTx/>
              <a:buNone/>
            </a:pPr>
            <a:r>
              <a:rPr lang="ru-RU" sz="2000" smtClean="0"/>
              <a:t>   Широта пункта в Австралии – 24,5</a:t>
            </a:r>
            <a:r>
              <a:rPr lang="ru-RU" sz="2400" smtClean="0"/>
              <a:t>° </a:t>
            </a:r>
          </a:p>
          <a:p>
            <a:pPr marL="0" indent="0">
              <a:lnSpc>
                <a:spcPct val="150000"/>
              </a:lnSpc>
              <a:buFontTx/>
              <a:buNone/>
            </a:pPr>
            <a:r>
              <a:rPr lang="ru-RU" sz="2400" smtClean="0"/>
              <a:t>   </a:t>
            </a:r>
          </a:p>
          <a:p>
            <a:pPr marL="0" indent="0">
              <a:lnSpc>
                <a:spcPct val="150000"/>
              </a:lnSpc>
              <a:buFontTx/>
              <a:buNone/>
            </a:pPr>
            <a:r>
              <a:rPr lang="ru-RU" sz="2400" smtClean="0"/>
              <a:t>   </a:t>
            </a:r>
            <a:endParaRPr lang="ru-RU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1" dirty="0" smtClean="0">
                <a:solidFill>
                  <a:srgbClr val="990000"/>
                </a:solidFill>
              </a:rPr>
              <a:t>Определение положения Солнца над горизонтом  ( С 6)</a:t>
            </a:r>
            <a:endParaRPr lang="ru-RU" sz="4000" b="1" i="1" dirty="0" smtClean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l" eaLnBrk="1" hangingPunct="1">
              <a:lnSpc>
                <a:spcPct val="150000"/>
              </a:lnSpc>
              <a:buNone/>
            </a:pPr>
            <a:r>
              <a:rPr lang="ru-RU" altLang="ru-RU" sz="2400" dirty="0" smtClean="0"/>
              <a:t>Определите, в каком из пунктов, обозначенных буквами на карте Евразии, </a:t>
            </a:r>
          </a:p>
          <a:p>
            <a:pPr algn="l" eaLnBrk="1" hangingPunct="1">
              <a:lnSpc>
                <a:spcPct val="150000"/>
              </a:lnSpc>
              <a:buNone/>
            </a:pPr>
            <a:r>
              <a:rPr lang="ru-RU" altLang="ru-RU" sz="2400" dirty="0" smtClean="0"/>
              <a:t>1 августа Солнце будет находиться ниже всего над горизонтом в 7 часов по солнечному времени Гринвичского меридиана. Запишите обоснование своего ответа.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1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90600" y="246063"/>
            <a:ext cx="7315200" cy="3944937"/>
          </a:xfrm>
          <a:noFill/>
        </p:spPr>
      </p:pic>
      <p:sp>
        <p:nvSpPr>
          <p:cNvPr id="10244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4191000"/>
            <a:ext cx="8229600" cy="2286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 smtClean="0"/>
              <a:t>   </a:t>
            </a:r>
            <a:r>
              <a:rPr lang="ru-RU" altLang="ru-RU" sz="2000" smtClean="0"/>
              <a:t>1) ниже всего Солнце будет в пункте А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   2)  определить полуденный меридиан (тот меридиан, над   которым Солнце в этот момент- в 7 часов стоит в зените)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     (12 – 7) * 15 = 5*15° = 75°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     3) пункт А расположен дальше всего от полуденного меридиана</a:t>
            </a:r>
          </a:p>
          <a:p>
            <a:pPr eaLnBrk="1" hangingPunct="1">
              <a:buFontTx/>
              <a:buNone/>
            </a:pPr>
            <a:endParaRPr lang="ru-RU" altLang="ru-RU" sz="2000" smtClean="0"/>
          </a:p>
          <a:p>
            <a:pPr eaLnBrk="1" hangingPunct="1">
              <a:buFontTx/>
              <a:buNone/>
            </a:pPr>
            <a:endParaRPr lang="ru-RU" altLang="ru-RU" sz="2000" smtClean="0"/>
          </a:p>
          <a:p>
            <a:pPr eaLnBrk="1" hangingPunct="1"/>
            <a:endParaRPr lang="ru-RU" altLang="ru-RU" sz="2000" smtClean="0"/>
          </a:p>
        </p:txBody>
      </p:sp>
      <p:sp>
        <p:nvSpPr>
          <p:cNvPr id="10245" name="Text Box 12"/>
          <p:cNvSpPr txBox="1">
            <a:spLocks noChangeArrowheads="1"/>
          </p:cNvSpPr>
          <p:nvPr/>
        </p:nvSpPr>
        <p:spPr bwMode="auto">
          <a:xfrm>
            <a:off x="-1235075" y="36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8305800" y="6172200"/>
            <a:ext cx="585788" cy="3571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Управляющая кнопка: далее 6">
            <a:hlinkClick r:id="rId3" action="ppaction://hlinksldjump" highlightClick="1"/>
          </p:cNvPr>
          <p:cNvSpPr/>
          <p:nvPr/>
        </p:nvSpPr>
        <p:spPr>
          <a:xfrm>
            <a:off x="7239000" y="6248400"/>
            <a:ext cx="6096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1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33400" y="304800"/>
            <a:ext cx="8001000" cy="4242076"/>
          </a:xfrm>
          <a:noFill/>
        </p:spPr>
      </p:pic>
      <p:sp>
        <p:nvSpPr>
          <p:cNvPr id="1126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381000" y="4648200"/>
            <a:ext cx="8763000" cy="2209800"/>
          </a:xfrm>
        </p:spPr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ru-RU" altLang="ru-RU" sz="1800" b="1" dirty="0" smtClean="0"/>
              <a:t>Второй способ. </a:t>
            </a:r>
            <a:r>
              <a:rPr lang="ru-RU" altLang="ru-RU" sz="1600" dirty="0" smtClean="0"/>
              <a:t>Определим время каждого пункта. Для этого необходимо </a:t>
            </a:r>
          </a:p>
          <a:p>
            <a:pPr algn="l">
              <a:buNone/>
            </a:pPr>
            <a:r>
              <a:rPr lang="ru-RU" altLang="ru-RU" sz="1600" dirty="0" smtClean="0"/>
              <a:t>определить значение меридиана каждого пункта:</a:t>
            </a:r>
          </a:p>
          <a:p>
            <a:pPr algn="l">
              <a:buNone/>
            </a:pPr>
            <a:r>
              <a:rPr lang="ru-RU" altLang="ru-RU" sz="1600" dirty="0" smtClean="0"/>
              <a:t>    т. А – 30 : 15 = 2 + 7 = 9 часов ( 7 – время Гринвичского меридиана)</a:t>
            </a:r>
          </a:p>
          <a:p>
            <a:pPr algn="l">
              <a:buNone/>
            </a:pPr>
            <a:r>
              <a:rPr lang="ru-RU" altLang="ru-RU" sz="1600" dirty="0" smtClean="0"/>
              <a:t>    т. В – 50 : 15 =  4 + 7 = 11 часов</a:t>
            </a:r>
          </a:p>
          <a:p>
            <a:pPr algn="l">
              <a:buNone/>
            </a:pPr>
            <a:r>
              <a:rPr lang="ru-RU" altLang="ru-RU" sz="1600" dirty="0" smtClean="0"/>
              <a:t>    т. С – 70 : 15 = 5 + 7 = 12 часов</a:t>
            </a:r>
          </a:p>
          <a:p>
            <a:pPr algn="l">
              <a:buNone/>
            </a:pPr>
            <a:r>
              <a:rPr lang="ru-RU" altLang="ru-RU" sz="1600" dirty="0" smtClean="0"/>
              <a:t>     т. </a:t>
            </a:r>
            <a:r>
              <a:rPr lang="en-US" altLang="ru-RU" sz="1600" dirty="0" smtClean="0"/>
              <a:t>D </a:t>
            </a:r>
            <a:r>
              <a:rPr lang="ru-RU" altLang="ru-RU" sz="1600" dirty="0" smtClean="0"/>
              <a:t>– 90 : 15 = 6 + 7 = 13 часов</a:t>
            </a:r>
          </a:p>
          <a:p>
            <a:pPr algn="l">
              <a:buNone/>
            </a:pPr>
            <a:r>
              <a:rPr lang="ru-RU" altLang="ru-RU" sz="1600" dirty="0" smtClean="0"/>
              <a:t>Ниже всего Солнце будет находиться в точке где показано меньшее время, т.е. в т. А</a:t>
            </a:r>
          </a:p>
          <a:p>
            <a:pPr>
              <a:buNone/>
            </a:pPr>
            <a:r>
              <a:rPr lang="ru-RU" altLang="ru-RU" sz="1400" dirty="0" smtClean="0"/>
              <a:t> </a:t>
            </a:r>
          </a:p>
          <a:p>
            <a:endParaRPr lang="ru-RU" altLang="ru-RU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2400" b="1" i="1" dirty="0" smtClean="0">
                <a:solidFill>
                  <a:srgbClr val="990000"/>
                </a:solidFill>
              </a:rPr>
              <a:t>Определите, в какой из точек, обозначенных буквами на карте, 25 декабря солнце раньше всего по времени Гринвичского меридиана поднимется над горизонтом</a:t>
            </a:r>
            <a:r>
              <a:rPr lang="ru-RU" sz="2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b="1" i="1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2" name="Содержимое 5"/>
          <p:cNvSpPr>
            <a:spLocks noGrp="1"/>
          </p:cNvSpPr>
          <p:nvPr>
            <p:ph sz="quarter" idx="2"/>
          </p:nvPr>
        </p:nvSpPr>
        <p:spPr>
          <a:xfrm>
            <a:off x="6477000" y="1600200"/>
            <a:ext cx="2438400" cy="4800600"/>
          </a:xfrm>
        </p:spPr>
        <p:txBody>
          <a:bodyPr/>
          <a:lstStyle/>
          <a:p>
            <a:pPr>
              <a:buNone/>
            </a:pPr>
            <a:r>
              <a:rPr lang="ru-RU" altLang="ru-RU" sz="2000" dirty="0" smtClean="0"/>
              <a:t>1</a:t>
            </a:r>
            <a:r>
              <a:rPr lang="ru-RU" altLang="ru-RU" dirty="0" smtClean="0"/>
              <a:t>. </a:t>
            </a:r>
            <a:r>
              <a:rPr lang="ru-RU" altLang="ru-RU" sz="2000" dirty="0" smtClean="0"/>
              <a:t>Солнце раньше всего поднимется над горизонтом в пункте В</a:t>
            </a:r>
          </a:p>
          <a:p>
            <a:pPr>
              <a:buNone/>
            </a:pPr>
            <a:r>
              <a:rPr lang="ru-RU" altLang="ru-RU" sz="2000" dirty="0" smtClean="0"/>
              <a:t>2. Пункт В находится южнее п. С</a:t>
            </a:r>
          </a:p>
          <a:p>
            <a:pPr>
              <a:buNone/>
            </a:pPr>
            <a:r>
              <a:rPr lang="ru-RU" altLang="ru-RU" sz="2000" dirty="0" smtClean="0"/>
              <a:t>3.  Пункт В находится восточнее п.А</a:t>
            </a:r>
          </a:p>
        </p:txBody>
      </p:sp>
      <p:sp>
        <p:nvSpPr>
          <p:cNvPr id="1229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pic>
        <p:nvPicPr>
          <p:cNvPr id="12294" name="Рисунок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00"/>
            <a:ext cx="6477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087562"/>
          </a:xfrm>
        </p:spPr>
        <p:txBody>
          <a:bodyPr>
            <a:normAutofit fontScale="90000"/>
          </a:bodyPr>
          <a:lstStyle/>
          <a:p>
            <a:r>
              <a:rPr lang="ru-RU" altLang="ru-RU" sz="2400" b="1" i="1" dirty="0" smtClean="0">
                <a:solidFill>
                  <a:srgbClr val="990000"/>
                </a:solidFill>
              </a:rPr>
              <a:t>Определите географические координаты пункта, расположенного в Северном полушарии, если известно, что 21 марта в 18 часов по солнечному времени Гринвичского меридиана в этом пункте полдень и Солнце находится на высоте 47° над горизонтом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1"/>
          </p:nvPr>
        </p:nvSpPr>
        <p:spPr>
          <a:xfrm>
            <a:off x="914400" y="2286000"/>
            <a:ext cx="7772400" cy="4191000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lnSpc>
                <a:spcPct val="150000"/>
              </a:lnSpc>
              <a:buNone/>
              <a:defRPr/>
            </a:pPr>
            <a:r>
              <a:rPr lang="ru-RU" sz="2000" dirty="0" smtClean="0"/>
              <a:t>1) </a:t>
            </a:r>
            <a:r>
              <a:rPr lang="ru-RU" sz="2000" u="sng" dirty="0" smtClean="0"/>
              <a:t>21 марта — день равноденствия</a:t>
            </a:r>
            <a:r>
              <a:rPr lang="ru-RU" sz="2000" dirty="0" smtClean="0"/>
              <a:t>, Солнце в этот день находится в зените над экватором, значит, широта места определяется : </a:t>
            </a:r>
          </a:p>
          <a:p>
            <a:pPr marL="457200" indent="-457200" algn="l">
              <a:lnSpc>
                <a:spcPct val="150000"/>
              </a:lnSpc>
              <a:buNone/>
              <a:defRPr/>
            </a:pPr>
            <a:r>
              <a:rPr lang="ru-RU" sz="2000" dirty="0" smtClean="0"/>
              <a:t>Н =</a:t>
            </a:r>
            <a:r>
              <a:rPr lang="ru-RU" sz="2000" dirty="0"/>
              <a:t>90</a:t>
            </a:r>
            <a:r>
              <a:rPr lang="ru-RU" sz="2000" dirty="0" smtClean="0"/>
              <a:t>°- </a:t>
            </a:r>
            <a:r>
              <a:rPr lang="en-US" sz="2000" dirty="0" smtClean="0"/>
              <a:t>Y (H –</a:t>
            </a:r>
            <a:r>
              <a:rPr lang="ru-RU" sz="2000" dirty="0" smtClean="0"/>
              <a:t> высота Солнца над горизонтом, </a:t>
            </a:r>
            <a:r>
              <a:rPr lang="en-US" sz="2000" dirty="0" smtClean="0"/>
              <a:t>Y – </a:t>
            </a:r>
            <a:r>
              <a:rPr lang="ru-RU" sz="2000" dirty="0" smtClean="0"/>
              <a:t>определяемая широта пункта) или </a:t>
            </a:r>
            <a:r>
              <a:rPr lang="en-US" sz="2000" dirty="0"/>
              <a:t>90</a:t>
            </a:r>
            <a:r>
              <a:rPr lang="en-US" sz="2000" dirty="0" smtClean="0"/>
              <a:t>° – H= Y</a:t>
            </a:r>
            <a:r>
              <a:rPr lang="ru-RU" sz="2000" dirty="0" smtClean="0"/>
              <a:t>, т.е. 90°− 47° = 43°. </a:t>
            </a:r>
            <a:r>
              <a:rPr lang="ru-RU" sz="2000" u="sng" dirty="0" smtClean="0"/>
              <a:t>Широта - 43° </a:t>
            </a:r>
            <a:r>
              <a:rPr lang="ru-RU" sz="2000" u="sng" dirty="0" err="1" smtClean="0"/>
              <a:t>с.ш</a:t>
            </a:r>
            <a:r>
              <a:rPr lang="ru-RU" sz="2000" dirty="0" smtClean="0"/>
              <a:t>. </a:t>
            </a:r>
          </a:p>
          <a:p>
            <a:pPr marL="457200" indent="-457200" algn="l">
              <a:lnSpc>
                <a:spcPct val="150000"/>
              </a:lnSpc>
              <a:buNone/>
              <a:defRPr/>
            </a:pPr>
            <a:r>
              <a:rPr lang="ru-RU" sz="2000" dirty="0" smtClean="0"/>
              <a:t>2) Солнечное время в пункте (12 часов - полдень); </a:t>
            </a:r>
          </a:p>
          <a:p>
            <a:pPr marL="457200" indent="-457200" algn="l">
              <a:lnSpc>
                <a:spcPct val="150000"/>
              </a:lnSpc>
              <a:buNone/>
              <a:defRPr/>
            </a:pPr>
            <a:r>
              <a:rPr lang="ru-RU" sz="2000" dirty="0" smtClean="0"/>
              <a:t>Время Гринвичского меридиана – 18 часов</a:t>
            </a:r>
          </a:p>
          <a:p>
            <a:pPr marL="457200" indent="-457200" algn="l">
              <a:lnSpc>
                <a:spcPct val="150000"/>
              </a:lnSpc>
              <a:buNone/>
              <a:defRPr/>
            </a:pPr>
            <a:r>
              <a:rPr lang="ru-RU" sz="2000" dirty="0" smtClean="0"/>
              <a:t>определяем меридиан: (18 – 12) х </a:t>
            </a:r>
            <a:r>
              <a:rPr lang="ru-RU" sz="2000" dirty="0"/>
              <a:t>15° </a:t>
            </a:r>
            <a:r>
              <a:rPr lang="ru-RU" sz="2000" dirty="0" smtClean="0"/>
              <a:t>= </a:t>
            </a:r>
            <a:r>
              <a:rPr lang="ru-RU" sz="2000" u="sng" dirty="0"/>
              <a:t>90° </a:t>
            </a:r>
            <a:r>
              <a:rPr lang="ru-RU" sz="2000" u="sng" dirty="0" err="1" smtClean="0"/>
              <a:t>з.д</a:t>
            </a:r>
            <a:r>
              <a:rPr lang="ru-RU" sz="2000" u="sng" dirty="0" smtClean="0"/>
              <a:t>. </a:t>
            </a:r>
            <a:r>
              <a:rPr lang="ru-RU" sz="2000" dirty="0" smtClean="0"/>
              <a:t>( так как солнечное время в пункте меньше, чем на Гринвичском меридиане)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828800"/>
          </a:xfrm>
        </p:spPr>
        <p:txBody>
          <a:bodyPr/>
          <a:lstStyle/>
          <a:p>
            <a:r>
              <a:rPr lang="ru-RU" altLang="ru-RU" sz="2400" b="1" i="1" smtClean="0">
                <a:solidFill>
                  <a:srgbClr val="990000"/>
                </a:solidFill>
              </a:rPr>
              <a:t>Географические координаты пунктов А, Б, В и Г показаны в таблице. Определите, в каком из этих пунктов 1 июля Солнце будет находиться ниже всего над горизонтом в 8 часов утра по солнечному времени Гринвичского меридиана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533400" y="2133600"/>
          <a:ext cx="8153400" cy="2743200"/>
        </p:xfrm>
        <a:graphic>
          <a:graphicData uri="http://schemas.openxmlformats.org/drawingml/2006/table">
            <a:tbl>
              <a:tblPr/>
              <a:tblGrid>
                <a:gridCol w="2667000"/>
                <a:gridCol w="2743200"/>
                <a:gridCol w="2743200"/>
              </a:tblGrid>
              <a:tr h="457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Пункт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Географические координаты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широта</a:t>
                      </a:r>
                    </a:p>
                  </a:txBody>
                  <a:tcPr marL="28575" marR="28575" marT="28575" marB="28575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долгота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54° с.ш.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55° в.д.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54° с.ш.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63° в.д.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54° с.ш.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70° в.д.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54° с.ш.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80° в.д.</a:t>
                      </a:r>
                    </a:p>
                  </a:txBody>
                  <a:tcPr marL="28575" marR="28575" marT="28575" marB="285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370" name="Прямоугольник 5"/>
          <p:cNvSpPr>
            <a:spLocks noChangeArrowheads="1"/>
          </p:cNvSpPr>
          <p:nvPr/>
        </p:nvSpPr>
        <p:spPr bwMode="auto">
          <a:xfrm>
            <a:off x="533400" y="4953000"/>
            <a:ext cx="83058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000"/>
              <a:t>В 8 часов утра по солнечному времени Гринвичского меридиана полдень на меридиане (12 - 8) × 15°= 60° в д. Чем дальше от этого меридиана, тем Солнце ниже. Из данных пунктов дальше всего от меридиана 60° в.д. находится пункт Г. Значит ниже всего над горизонтом Солнце будет в нем.</a:t>
            </a:r>
          </a:p>
        </p:txBody>
      </p:sp>
      <p:sp>
        <p:nvSpPr>
          <p:cNvPr id="6" name="Управляющая кнопка: назад 5">
            <a:hlinkClick r:id="rId2" action="ppaction://hlinksldjump" highlightClick="1"/>
          </p:cNvPr>
          <p:cNvSpPr/>
          <p:nvPr/>
        </p:nvSpPr>
        <p:spPr>
          <a:xfrm>
            <a:off x="8305800" y="6096000"/>
            <a:ext cx="457200" cy="381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2392363"/>
          </a:xfrm>
        </p:spPr>
        <p:txBody>
          <a:bodyPr/>
          <a:lstStyle/>
          <a:p>
            <a:r>
              <a:rPr lang="ru-RU" altLang="ru-RU" sz="2400" b="1" i="1" smtClean="0">
                <a:solidFill>
                  <a:srgbClr val="990000"/>
                </a:solidFill>
              </a:rPr>
              <a:t>Определите географическую долготу пункта, если известно, что 1 июня местное время в нем 3 часа ночи, а в Лондоне в этот момент полночь</a:t>
            </a:r>
            <a:r>
              <a:rPr lang="ru-RU" altLang="ru-RU" sz="2400" i="1" smtClean="0"/>
              <a:t>. 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sz="quarter" idx="1"/>
          </p:nvPr>
        </p:nvSpPr>
        <p:spPr>
          <a:xfrm>
            <a:off x="304800" y="2819400"/>
            <a:ext cx="8610600" cy="33067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altLang="ru-RU" sz="2000" smtClean="0"/>
              <a:t>Разница во времени между пунктами составляет три часа. За один час Земля поворачивается вокруг своей оси на 15°. Значит, долгота данного пункта отличается от долготы Лондона на 45°</a:t>
            </a:r>
            <a:r>
              <a:rPr lang="en-US" altLang="ru-RU" sz="2000" smtClean="0"/>
              <a:t>(15° * 3 = 45°</a:t>
            </a:r>
            <a:r>
              <a:rPr lang="ru-RU" altLang="ru-RU" sz="2000" smtClean="0"/>
              <a:t>. Лондон расположен на мери­диане 0°. Так как время в данном пункте больше, чем в Лондоне, то он расположен восточнее. Следовательно, долгота данного пункта 45° в.д.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10600" cy="1981200"/>
          </a:xfrm>
        </p:spPr>
        <p:txBody>
          <a:bodyPr/>
          <a:lstStyle/>
          <a:p>
            <a:r>
              <a:rPr lang="ru-RU" altLang="ru-RU" sz="2400" b="1" i="1" smtClean="0">
                <a:solidFill>
                  <a:srgbClr val="990000"/>
                </a:solidFill>
              </a:rPr>
              <a:t>Определите географические координаты пункта, расположенного в Северном полушарии, если из­вестно, что 21 марта в 18 часов по солнечному времени Гринвичского меридиана в этом пункте полдень и Солн­це находится на высоте 37°  над горизонтом.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28600" y="2362200"/>
            <a:ext cx="8763000" cy="4114800"/>
          </a:xfrm>
        </p:spPr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ru-RU" sz="2000" b="1" dirty="0" smtClean="0"/>
              <a:t>Определение широты пункта: 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en-US" sz="2000" dirty="0" smtClean="0"/>
              <a:t>  </a:t>
            </a:r>
            <a:r>
              <a:rPr lang="ru-RU" sz="2000" u="sng" dirty="0" smtClean="0"/>
              <a:t>21 марта — день равноденствия</a:t>
            </a:r>
            <a:r>
              <a:rPr lang="ru-RU" sz="2000" dirty="0" smtClean="0"/>
              <a:t>, Солнце в этот день находится в </a:t>
            </a:r>
            <a:r>
              <a:rPr lang="en-US" sz="2000" dirty="0" smtClean="0"/>
              <a:t>     </a:t>
            </a:r>
            <a:r>
              <a:rPr lang="ru-RU" sz="2000" dirty="0" smtClean="0"/>
              <a:t>зените над экватором, значит, широта места будет равна 90° − 37</a:t>
            </a:r>
            <a:r>
              <a:rPr lang="ru-RU" sz="2000" dirty="0"/>
              <a:t>°   </a:t>
            </a:r>
            <a:r>
              <a:rPr lang="ru-RU" sz="2000" dirty="0" smtClean="0"/>
              <a:t>= 53°. Широта 53° </a:t>
            </a:r>
            <a:r>
              <a:rPr lang="ru-RU" sz="2000" dirty="0" err="1" smtClean="0"/>
              <a:t>с.ш</a:t>
            </a:r>
            <a:r>
              <a:rPr lang="ru-RU" sz="2000" dirty="0" smtClean="0"/>
              <a:t>.</a:t>
            </a:r>
            <a:endParaRPr lang="ru-RU" sz="2000" b="1" dirty="0" smtClean="0"/>
          </a:p>
          <a:p>
            <a:pPr>
              <a:lnSpc>
                <a:spcPct val="150000"/>
              </a:lnSpc>
              <a:defRPr/>
            </a:pPr>
            <a:r>
              <a:rPr lang="ru-RU" sz="2000" b="1" dirty="0" smtClean="0"/>
              <a:t>Определение долготы пункта: </a:t>
            </a:r>
          </a:p>
          <a:p>
            <a:pPr>
              <a:lnSpc>
                <a:spcPct val="150000"/>
              </a:lnSpc>
              <a:defRPr/>
            </a:pPr>
            <a:r>
              <a:rPr lang="ru-RU" sz="2000" dirty="0" smtClean="0"/>
              <a:t>(18-12) *15 = 90° 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en-US" sz="2000" dirty="0" smtClean="0"/>
              <a:t>  </a:t>
            </a:r>
            <a:r>
              <a:rPr lang="ru-RU" sz="2000" dirty="0" smtClean="0"/>
              <a:t>Солнечное время в пункте на шесть часов меньше, чем на нулевом меридиане, значит, он расположен западнее. Долгота — </a:t>
            </a:r>
            <a:r>
              <a:rPr lang="ru-RU" sz="2000" u="sng" dirty="0" smtClean="0"/>
              <a:t>90° </a:t>
            </a:r>
            <a:r>
              <a:rPr lang="ru-RU" sz="2000" u="sng" dirty="0" err="1" smtClean="0"/>
              <a:t>з.д</a:t>
            </a:r>
            <a:r>
              <a:rPr lang="ru-RU" sz="2000" u="sng" dirty="0" smtClean="0"/>
              <a:t>.</a:t>
            </a:r>
            <a:endParaRPr lang="ru-RU" sz="2000" u="sng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c6</Template>
  <TotalTime>2</TotalTime>
  <Words>949</Words>
  <Application>Microsoft Office PowerPoint</Application>
  <PresentationFormat>Экран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Справедливость</vt:lpstr>
      <vt:lpstr>Решение трудных задач при подготовке к ГИА, ЕГЭ</vt:lpstr>
      <vt:lpstr> Определение положения Солнца над горизонтом  ( С 6)</vt:lpstr>
      <vt:lpstr>Презентация PowerPoint</vt:lpstr>
      <vt:lpstr>Презентация PowerPoint</vt:lpstr>
      <vt:lpstr>Определите, в какой из точек, обозначенных буквами на карте, 25 декабря солнце раньше всего по времени Гринвичского меридиана поднимется над горизонтом.</vt:lpstr>
      <vt:lpstr>Определите географические координаты пункта, расположенного в Северном полушарии, если известно, что 21 марта в 18 часов по солнечному времени Гринвичского меридиана в этом пункте полдень и Солнце находится на высоте 47° над горизонтом</vt:lpstr>
      <vt:lpstr>Географические координаты пунктов А, Б, В и Г показаны в таблице. Определите, в каком из этих пунктов 1 июля Солнце будет находиться ниже всего над горизонтом в 8 часов утра по солнечному времени Гринвичского меридиана</vt:lpstr>
      <vt:lpstr>Определите географическую долготу пункта, если известно, что 1 июня местное время в нем 3 часа ночи, а в Лондоне в этот момент полночь. </vt:lpstr>
      <vt:lpstr>Определите географические координаты пункта, расположенного в Северном полушарии, если из­вестно, что 21 марта в 18 часов по солнечному времени Гринвичского меридиана в этом пункте полдень и Солн­це находится на высоте 37°  над горизонтом. </vt:lpstr>
      <vt:lpstr>Определить широту  Киева, если известно, что 22  июня в полдень  высота Солнца над горизонтом  в этом пункте составила 61, 5° </vt:lpstr>
      <vt:lpstr>Определить широту  пункта в Австралии, если известно, что 22  июня в полдень  высота Солнца над горизонтом  в этом пункте составила 42°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трудных задач при подготовке к ГИА, ЕГЭ</dc:title>
  <dc:creator>света</dc:creator>
  <cp:lastModifiedBy>Сашуня</cp:lastModifiedBy>
  <cp:revision>3</cp:revision>
  <dcterms:created xsi:type="dcterms:W3CDTF">2015-12-14T19:08:54Z</dcterms:created>
  <dcterms:modified xsi:type="dcterms:W3CDTF">2018-04-12T17:37:54Z</dcterms:modified>
</cp:coreProperties>
</file>