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83" r:id="rId11"/>
    <p:sldId id="272" r:id="rId12"/>
    <p:sldId id="274" r:id="rId13"/>
    <p:sldId id="276" r:id="rId14"/>
    <p:sldId id="277" r:id="rId15"/>
    <p:sldId id="284" r:id="rId16"/>
    <p:sldId id="257" r:id="rId17"/>
    <p:sldId id="271" r:id="rId18"/>
    <p:sldId id="269" r:id="rId19"/>
    <p:sldId id="270" r:id="rId20"/>
    <p:sldId id="278" r:id="rId21"/>
    <p:sldId id="279" r:id="rId22"/>
    <p:sldId id="280" r:id="rId23"/>
    <p:sldId id="285" r:id="rId24"/>
    <p:sldId id="281" r:id="rId25"/>
    <p:sldId id="286" r:id="rId26"/>
    <p:sldId id="287" r:id="rId27"/>
    <p:sldId id="288" r:id="rId28"/>
    <p:sldId id="289" r:id="rId29"/>
    <p:sldId id="259" r:id="rId30"/>
    <p:sldId id="262" r:id="rId31"/>
    <p:sldId id="273" r:id="rId32"/>
    <p:sldId id="275" r:id="rId33"/>
    <p:sldId id="282" r:id="rId34"/>
    <p:sldId id="258" r:id="rId35"/>
    <p:sldId id="29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8379BA-02DB-4AD6-A328-70CA15B75802}">
          <p14:sldIdLst>
            <p14:sldId id="256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83"/>
            <p14:sldId id="272"/>
            <p14:sldId id="274"/>
            <p14:sldId id="276"/>
            <p14:sldId id="277"/>
            <p14:sldId id="284"/>
            <p14:sldId id="257"/>
            <p14:sldId id="271"/>
            <p14:sldId id="269"/>
            <p14:sldId id="270"/>
            <p14:sldId id="278"/>
            <p14:sldId id="279"/>
            <p14:sldId id="280"/>
            <p14:sldId id="285"/>
            <p14:sldId id="281"/>
            <p14:sldId id="286"/>
            <p14:sldId id="287"/>
            <p14:sldId id="288"/>
            <p14:sldId id="289"/>
            <p14:sldId id="259"/>
            <p14:sldId id="262"/>
            <p14:sldId id="273"/>
            <p14:sldId id="275"/>
            <p14:sldId id="282"/>
            <p14:sldId id="258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97E0C-A826-4C64-9721-2FC40178C1AA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FA8844-190E-4ADA-89D5-7F1718708196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Рельеф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98BE7AC1-B290-4A77-B1B8-66AA58E60ECA}" type="parTrans" cxnId="{592F50B9-8C72-4563-8DE9-C825F25B8A7B}">
      <dgm:prSet/>
      <dgm:spPr/>
      <dgm:t>
        <a:bodyPr/>
        <a:lstStyle/>
        <a:p>
          <a:endParaRPr lang="ru-RU"/>
        </a:p>
      </dgm:t>
    </dgm:pt>
    <dgm:pt modelId="{3A02D0E8-3E6A-4C0F-853A-6C28EAC0ED92}" type="sibTrans" cxnId="{592F50B9-8C72-4563-8DE9-C825F25B8A7B}">
      <dgm:prSet/>
      <dgm:spPr/>
      <dgm:t>
        <a:bodyPr/>
        <a:lstStyle/>
        <a:p>
          <a:endParaRPr lang="ru-RU"/>
        </a:p>
      </dgm:t>
    </dgm:pt>
    <dgm:pt modelId="{4F44187E-9EBE-42BA-9204-96D6A0449142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Климат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9B8ED6FF-898F-43AA-920D-1A824EB62F07}" type="parTrans" cxnId="{DA4CF43A-FEEF-48C7-8F55-61CAB60D9607}">
      <dgm:prSet/>
      <dgm:spPr/>
      <dgm:t>
        <a:bodyPr/>
        <a:lstStyle/>
        <a:p>
          <a:endParaRPr lang="ru-RU"/>
        </a:p>
      </dgm:t>
    </dgm:pt>
    <dgm:pt modelId="{9400C946-D27E-4D25-A1F6-A393CDFCAEE8}" type="sibTrans" cxnId="{DA4CF43A-FEEF-48C7-8F55-61CAB60D9607}">
      <dgm:prSet/>
      <dgm:spPr/>
      <dgm:t>
        <a:bodyPr/>
        <a:lstStyle/>
        <a:p>
          <a:endParaRPr lang="ru-RU"/>
        </a:p>
      </dgm:t>
    </dgm:pt>
    <dgm:pt modelId="{EEADF82F-F4C7-40C3-83BF-017F4E650DB1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Воды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92901E0-5CBF-4CFC-BA50-5A3E38053204}" type="parTrans" cxnId="{DCA49094-A5BB-4B71-B659-01E09C86FC4E}">
      <dgm:prSet/>
      <dgm:spPr/>
      <dgm:t>
        <a:bodyPr/>
        <a:lstStyle/>
        <a:p>
          <a:endParaRPr lang="ru-RU"/>
        </a:p>
      </dgm:t>
    </dgm:pt>
    <dgm:pt modelId="{900F4F3C-2334-4558-9A3B-59B2319BB5E1}" type="sibTrans" cxnId="{DCA49094-A5BB-4B71-B659-01E09C86FC4E}">
      <dgm:prSet/>
      <dgm:spPr/>
      <dgm:t>
        <a:bodyPr/>
        <a:lstStyle/>
        <a:p>
          <a:endParaRPr lang="ru-RU"/>
        </a:p>
      </dgm:t>
    </dgm:pt>
    <dgm:pt modelId="{8CC8CD1D-B61F-4FEB-A947-EBEEB81FA2BF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    ПЗ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4DCB0C15-F0D2-4F92-AEBC-06B4717C44F7}" type="parTrans" cxnId="{3BF7B1F7-E040-47DD-B944-4A12FFB19159}">
      <dgm:prSet/>
      <dgm:spPr/>
      <dgm:t>
        <a:bodyPr/>
        <a:lstStyle/>
        <a:p>
          <a:endParaRPr lang="ru-RU"/>
        </a:p>
      </dgm:t>
    </dgm:pt>
    <dgm:pt modelId="{516BAAF8-AE70-4BB4-80E4-5AD131178259}" type="sibTrans" cxnId="{3BF7B1F7-E040-47DD-B944-4A12FFB19159}">
      <dgm:prSet/>
      <dgm:spPr/>
      <dgm:t>
        <a:bodyPr/>
        <a:lstStyle/>
        <a:p>
          <a:endParaRPr lang="ru-RU"/>
        </a:p>
      </dgm:t>
    </dgm:pt>
    <dgm:pt modelId="{F130EEB2-F77A-4DE0-AC94-63EE40155BCC}" type="pres">
      <dgm:prSet presAssocID="{21197E0C-A826-4C64-9721-2FC40178C1A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76898D5-F58E-46F4-9241-4EEF1F482E1C}" type="pres">
      <dgm:prSet presAssocID="{12FA8844-190E-4ADA-89D5-7F1718708196}" presName="composite" presStyleCnt="0"/>
      <dgm:spPr/>
    </dgm:pt>
    <dgm:pt modelId="{48A148BD-59BE-4D3D-9BA3-DC01E1C660E8}" type="pres">
      <dgm:prSet presAssocID="{12FA8844-190E-4ADA-89D5-7F1718708196}" presName="LShape" presStyleLbl="alignNode1" presStyleIdx="0" presStyleCnt="7"/>
      <dgm:spPr/>
    </dgm:pt>
    <dgm:pt modelId="{2952478C-CC1B-4BEB-9547-4ACE8FAA734A}" type="pres">
      <dgm:prSet presAssocID="{12FA8844-190E-4ADA-89D5-7F171870819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22DC2-9465-4B9F-8AB1-91EA97E16AF5}" type="pres">
      <dgm:prSet presAssocID="{12FA8844-190E-4ADA-89D5-7F1718708196}" presName="Triangle" presStyleLbl="alignNode1" presStyleIdx="1" presStyleCnt="7"/>
      <dgm:spPr/>
    </dgm:pt>
    <dgm:pt modelId="{09EF0F38-2E24-404B-8946-05C78DB541CE}" type="pres">
      <dgm:prSet presAssocID="{3A02D0E8-3E6A-4C0F-853A-6C28EAC0ED92}" presName="sibTrans" presStyleCnt="0"/>
      <dgm:spPr/>
    </dgm:pt>
    <dgm:pt modelId="{95F55EC1-6B61-4C75-AF42-ACDBBD4A6E9A}" type="pres">
      <dgm:prSet presAssocID="{3A02D0E8-3E6A-4C0F-853A-6C28EAC0ED92}" presName="space" presStyleCnt="0"/>
      <dgm:spPr/>
    </dgm:pt>
    <dgm:pt modelId="{5804880C-1289-4074-9866-42DF0DBDD589}" type="pres">
      <dgm:prSet presAssocID="{4F44187E-9EBE-42BA-9204-96D6A0449142}" presName="composite" presStyleCnt="0"/>
      <dgm:spPr/>
    </dgm:pt>
    <dgm:pt modelId="{00AB1B59-6DD4-4C32-94A1-5FA2084334FC}" type="pres">
      <dgm:prSet presAssocID="{4F44187E-9EBE-42BA-9204-96D6A0449142}" presName="LShape" presStyleLbl="alignNode1" presStyleIdx="2" presStyleCnt="7"/>
      <dgm:spPr/>
    </dgm:pt>
    <dgm:pt modelId="{6CF56B05-832C-452E-B1C1-7139BD7075D6}" type="pres">
      <dgm:prSet presAssocID="{4F44187E-9EBE-42BA-9204-96D6A044914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B3EB-F223-4A4A-8402-91BCDF3559CD}" type="pres">
      <dgm:prSet presAssocID="{4F44187E-9EBE-42BA-9204-96D6A0449142}" presName="Triangle" presStyleLbl="alignNode1" presStyleIdx="3" presStyleCnt="7"/>
      <dgm:spPr/>
    </dgm:pt>
    <dgm:pt modelId="{F12590E0-AE6F-42A9-BE98-A79CC987B5CD}" type="pres">
      <dgm:prSet presAssocID="{9400C946-D27E-4D25-A1F6-A393CDFCAEE8}" presName="sibTrans" presStyleCnt="0"/>
      <dgm:spPr/>
    </dgm:pt>
    <dgm:pt modelId="{CD9AAFE6-1B4A-49B7-A81E-768B3F434EC7}" type="pres">
      <dgm:prSet presAssocID="{9400C946-D27E-4D25-A1F6-A393CDFCAEE8}" presName="space" presStyleCnt="0"/>
      <dgm:spPr/>
    </dgm:pt>
    <dgm:pt modelId="{256ECE2A-412E-4792-91DB-A17C78FF6C83}" type="pres">
      <dgm:prSet presAssocID="{EEADF82F-F4C7-40C3-83BF-017F4E650DB1}" presName="composite" presStyleCnt="0"/>
      <dgm:spPr/>
    </dgm:pt>
    <dgm:pt modelId="{E9CC2C79-91B2-409D-9670-2E9C244B2525}" type="pres">
      <dgm:prSet presAssocID="{EEADF82F-F4C7-40C3-83BF-017F4E650DB1}" presName="LShape" presStyleLbl="alignNode1" presStyleIdx="4" presStyleCnt="7"/>
      <dgm:spPr/>
    </dgm:pt>
    <dgm:pt modelId="{B39901C5-3CA6-4654-BC61-BD1D3156A900}" type="pres">
      <dgm:prSet presAssocID="{EEADF82F-F4C7-40C3-83BF-017F4E650DB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96459-623B-4DAB-A80D-429B99021B07}" type="pres">
      <dgm:prSet presAssocID="{EEADF82F-F4C7-40C3-83BF-017F4E650DB1}" presName="Triangle" presStyleLbl="alignNode1" presStyleIdx="5" presStyleCnt="7"/>
      <dgm:spPr/>
    </dgm:pt>
    <dgm:pt modelId="{CD506115-AD0F-4456-89B7-930BEEE89934}" type="pres">
      <dgm:prSet presAssocID="{900F4F3C-2334-4558-9A3B-59B2319BB5E1}" presName="sibTrans" presStyleCnt="0"/>
      <dgm:spPr/>
    </dgm:pt>
    <dgm:pt modelId="{A1EF619B-B887-4259-956F-D80262CC5A68}" type="pres">
      <dgm:prSet presAssocID="{900F4F3C-2334-4558-9A3B-59B2319BB5E1}" presName="space" presStyleCnt="0"/>
      <dgm:spPr/>
    </dgm:pt>
    <dgm:pt modelId="{AA88D4B0-0976-4A86-887C-DC8FE3152DDA}" type="pres">
      <dgm:prSet presAssocID="{8CC8CD1D-B61F-4FEB-A947-EBEEB81FA2BF}" presName="composite" presStyleCnt="0"/>
      <dgm:spPr/>
    </dgm:pt>
    <dgm:pt modelId="{2BABA887-F9E9-4583-A485-170377BB8A9A}" type="pres">
      <dgm:prSet presAssocID="{8CC8CD1D-B61F-4FEB-A947-EBEEB81FA2BF}" presName="LShape" presStyleLbl="alignNode1" presStyleIdx="6" presStyleCnt="7"/>
      <dgm:spPr/>
    </dgm:pt>
    <dgm:pt modelId="{EEADE3CD-101A-422C-BCE2-DDD798DA097A}" type="pres">
      <dgm:prSet presAssocID="{8CC8CD1D-B61F-4FEB-A947-EBEEB81FA2B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49801-6FE7-430E-B342-5E9BD8D25312}" type="presOf" srcId="{8CC8CD1D-B61F-4FEB-A947-EBEEB81FA2BF}" destId="{EEADE3CD-101A-422C-BCE2-DDD798DA097A}" srcOrd="0" destOrd="0" presId="urn:microsoft.com/office/officeart/2009/3/layout/StepUpProcess"/>
    <dgm:cxn modelId="{B0263E51-AB61-49A3-B1DF-DF0B2D5E5484}" type="presOf" srcId="{EEADF82F-F4C7-40C3-83BF-017F4E650DB1}" destId="{B39901C5-3CA6-4654-BC61-BD1D3156A900}" srcOrd="0" destOrd="0" presId="urn:microsoft.com/office/officeart/2009/3/layout/StepUpProcess"/>
    <dgm:cxn modelId="{376B650E-A5DD-4D98-8D8F-7EBE7D68FC0F}" type="presOf" srcId="{12FA8844-190E-4ADA-89D5-7F1718708196}" destId="{2952478C-CC1B-4BEB-9547-4ACE8FAA734A}" srcOrd="0" destOrd="0" presId="urn:microsoft.com/office/officeart/2009/3/layout/StepUpProcess"/>
    <dgm:cxn modelId="{B02E58BA-581E-4954-BFA4-3C45CF7188BB}" type="presOf" srcId="{21197E0C-A826-4C64-9721-2FC40178C1AA}" destId="{F130EEB2-F77A-4DE0-AC94-63EE40155BCC}" srcOrd="0" destOrd="0" presId="urn:microsoft.com/office/officeart/2009/3/layout/StepUpProcess"/>
    <dgm:cxn modelId="{DCA49094-A5BB-4B71-B659-01E09C86FC4E}" srcId="{21197E0C-A826-4C64-9721-2FC40178C1AA}" destId="{EEADF82F-F4C7-40C3-83BF-017F4E650DB1}" srcOrd="2" destOrd="0" parTransId="{D92901E0-5CBF-4CFC-BA50-5A3E38053204}" sibTransId="{900F4F3C-2334-4558-9A3B-59B2319BB5E1}"/>
    <dgm:cxn modelId="{592F50B9-8C72-4563-8DE9-C825F25B8A7B}" srcId="{21197E0C-A826-4C64-9721-2FC40178C1AA}" destId="{12FA8844-190E-4ADA-89D5-7F1718708196}" srcOrd="0" destOrd="0" parTransId="{98BE7AC1-B290-4A77-B1B8-66AA58E60ECA}" sibTransId="{3A02D0E8-3E6A-4C0F-853A-6C28EAC0ED92}"/>
    <dgm:cxn modelId="{3BF7B1F7-E040-47DD-B944-4A12FFB19159}" srcId="{21197E0C-A826-4C64-9721-2FC40178C1AA}" destId="{8CC8CD1D-B61F-4FEB-A947-EBEEB81FA2BF}" srcOrd="3" destOrd="0" parTransId="{4DCB0C15-F0D2-4F92-AEBC-06B4717C44F7}" sibTransId="{516BAAF8-AE70-4BB4-80E4-5AD131178259}"/>
    <dgm:cxn modelId="{F3B259E8-56B3-49AC-928E-3A8AD00D43F9}" type="presOf" srcId="{4F44187E-9EBE-42BA-9204-96D6A0449142}" destId="{6CF56B05-832C-452E-B1C1-7139BD7075D6}" srcOrd="0" destOrd="0" presId="urn:microsoft.com/office/officeart/2009/3/layout/StepUpProcess"/>
    <dgm:cxn modelId="{DA4CF43A-FEEF-48C7-8F55-61CAB60D9607}" srcId="{21197E0C-A826-4C64-9721-2FC40178C1AA}" destId="{4F44187E-9EBE-42BA-9204-96D6A0449142}" srcOrd="1" destOrd="0" parTransId="{9B8ED6FF-898F-43AA-920D-1A824EB62F07}" sibTransId="{9400C946-D27E-4D25-A1F6-A393CDFCAEE8}"/>
    <dgm:cxn modelId="{2F4D168B-35D5-4330-A4A0-096E13F1D503}" type="presParOf" srcId="{F130EEB2-F77A-4DE0-AC94-63EE40155BCC}" destId="{676898D5-F58E-46F4-9241-4EEF1F482E1C}" srcOrd="0" destOrd="0" presId="urn:microsoft.com/office/officeart/2009/3/layout/StepUpProcess"/>
    <dgm:cxn modelId="{CAF42937-3209-4B7F-984B-71C084350C0F}" type="presParOf" srcId="{676898D5-F58E-46F4-9241-4EEF1F482E1C}" destId="{48A148BD-59BE-4D3D-9BA3-DC01E1C660E8}" srcOrd="0" destOrd="0" presId="urn:microsoft.com/office/officeart/2009/3/layout/StepUpProcess"/>
    <dgm:cxn modelId="{2CB5F797-170B-4342-8D33-D30633BB8A3E}" type="presParOf" srcId="{676898D5-F58E-46F4-9241-4EEF1F482E1C}" destId="{2952478C-CC1B-4BEB-9547-4ACE8FAA734A}" srcOrd="1" destOrd="0" presId="urn:microsoft.com/office/officeart/2009/3/layout/StepUpProcess"/>
    <dgm:cxn modelId="{7CA00DB2-3941-4F6D-97EC-6DBB0720D8DA}" type="presParOf" srcId="{676898D5-F58E-46F4-9241-4EEF1F482E1C}" destId="{4F522DC2-9465-4B9F-8AB1-91EA97E16AF5}" srcOrd="2" destOrd="0" presId="urn:microsoft.com/office/officeart/2009/3/layout/StepUpProcess"/>
    <dgm:cxn modelId="{9BDF219E-880A-4D45-ABEE-B6AAA358CA59}" type="presParOf" srcId="{F130EEB2-F77A-4DE0-AC94-63EE40155BCC}" destId="{09EF0F38-2E24-404B-8946-05C78DB541CE}" srcOrd="1" destOrd="0" presId="urn:microsoft.com/office/officeart/2009/3/layout/StepUpProcess"/>
    <dgm:cxn modelId="{153576B8-56E1-4191-BC6C-B16DEA8808E7}" type="presParOf" srcId="{09EF0F38-2E24-404B-8946-05C78DB541CE}" destId="{95F55EC1-6B61-4C75-AF42-ACDBBD4A6E9A}" srcOrd="0" destOrd="0" presId="urn:microsoft.com/office/officeart/2009/3/layout/StepUpProcess"/>
    <dgm:cxn modelId="{101CDF7A-93A1-4082-8837-874BAAFCB9FE}" type="presParOf" srcId="{F130EEB2-F77A-4DE0-AC94-63EE40155BCC}" destId="{5804880C-1289-4074-9866-42DF0DBDD589}" srcOrd="2" destOrd="0" presId="urn:microsoft.com/office/officeart/2009/3/layout/StepUpProcess"/>
    <dgm:cxn modelId="{B7ECBBB7-F19E-426B-9AF2-C94D002FF1D1}" type="presParOf" srcId="{5804880C-1289-4074-9866-42DF0DBDD589}" destId="{00AB1B59-6DD4-4C32-94A1-5FA2084334FC}" srcOrd="0" destOrd="0" presId="urn:microsoft.com/office/officeart/2009/3/layout/StepUpProcess"/>
    <dgm:cxn modelId="{1F60BBD1-4846-480A-864A-50AB08BD7879}" type="presParOf" srcId="{5804880C-1289-4074-9866-42DF0DBDD589}" destId="{6CF56B05-832C-452E-B1C1-7139BD7075D6}" srcOrd="1" destOrd="0" presId="urn:microsoft.com/office/officeart/2009/3/layout/StepUpProcess"/>
    <dgm:cxn modelId="{5C7089C5-DAB0-4433-9922-D7E116913404}" type="presParOf" srcId="{5804880C-1289-4074-9866-42DF0DBDD589}" destId="{F6E5B3EB-F223-4A4A-8402-91BCDF3559CD}" srcOrd="2" destOrd="0" presId="urn:microsoft.com/office/officeart/2009/3/layout/StepUpProcess"/>
    <dgm:cxn modelId="{2D741334-210F-4CC9-B5E1-88109D644BA5}" type="presParOf" srcId="{F130EEB2-F77A-4DE0-AC94-63EE40155BCC}" destId="{F12590E0-AE6F-42A9-BE98-A79CC987B5CD}" srcOrd="3" destOrd="0" presId="urn:microsoft.com/office/officeart/2009/3/layout/StepUpProcess"/>
    <dgm:cxn modelId="{B3D1CB16-0F22-4361-8D93-1F3E88182C47}" type="presParOf" srcId="{F12590E0-AE6F-42A9-BE98-A79CC987B5CD}" destId="{CD9AAFE6-1B4A-49B7-A81E-768B3F434EC7}" srcOrd="0" destOrd="0" presId="urn:microsoft.com/office/officeart/2009/3/layout/StepUpProcess"/>
    <dgm:cxn modelId="{75B03D0C-4AF3-41A1-8016-AEADC7DAFFE5}" type="presParOf" srcId="{F130EEB2-F77A-4DE0-AC94-63EE40155BCC}" destId="{256ECE2A-412E-4792-91DB-A17C78FF6C83}" srcOrd="4" destOrd="0" presId="urn:microsoft.com/office/officeart/2009/3/layout/StepUpProcess"/>
    <dgm:cxn modelId="{DAEA25C6-2311-45A0-B53E-191D56C4B6DA}" type="presParOf" srcId="{256ECE2A-412E-4792-91DB-A17C78FF6C83}" destId="{E9CC2C79-91B2-409D-9670-2E9C244B2525}" srcOrd="0" destOrd="0" presId="urn:microsoft.com/office/officeart/2009/3/layout/StepUpProcess"/>
    <dgm:cxn modelId="{AFC363E6-C405-4C9E-8DAA-822A42D628BB}" type="presParOf" srcId="{256ECE2A-412E-4792-91DB-A17C78FF6C83}" destId="{B39901C5-3CA6-4654-BC61-BD1D3156A900}" srcOrd="1" destOrd="0" presId="urn:microsoft.com/office/officeart/2009/3/layout/StepUpProcess"/>
    <dgm:cxn modelId="{2E1D87F0-CE23-404C-8624-1DCCAC345B03}" type="presParOf" srcId="{256ECE2A-412E-4792-91DB-A17C78FF6C83}" destId="{E3196459-623B-4DAB-A80D-429B99021B07}" srcOrd="2" destOrd="0" presId="urn:microsoft.com/office/officeart/2009/3/layout/StepUpProcess"/>
    <dgm:cxn modelId="{9F9A2B19-D06B-4918-B249-56AC45C6EF3E}" type="presParOf" srcId="{F130EEB2-F77A-4DE0-AC94-63EE40155BCC}" destId="{CD506115-AD0F-4456-89B7-930BEEE89934}" srcOrd="5" destOrd="0" presId="urn:microsoft.com/office/officeart/2009/3/layout/StepUpProcess"/>
    <dgm:cxn modelId="{791BAB15-BD7A-4572-87AE-A22E2690BDF7}" type="presParOf" srcId="{CD506115-AD0F-4456-89B7-930BEEE89934}" destId="{A1EF619B-B887-4259-956F-D80262CC5A68}" srcOrd="0" destOrd="0" presId="urn:microsoft.com/office/officeart/2009/3/layout/StepUpProcess"/>
    <dgm:cxn modelId="{9F90A4E5-D0E4-4A4E-AF18-A1E0605707C2}" type="presParOf" srcId="{F130EEB2-F77A-4DE0-AC94-63EE40155BCC}" destId="{AA88D4B0-0976-4A86-887C-DC8FE3152DDA}" srcOrd="6" destOrd="0" presId="urn:microsoft.com/office/officeart/2009/3/layout/StepUpProcess"/>
    <dgm:cxn modelId="{0DAE1737-077B-4AC8-8987-FB82BBEEBB8D}" type="presParOf" srcId="{AA88D4B0-0976-4A86-887C-DC8FE3152DDA}" destId="{2BABA887-F9E9-4583-A485-170377BB8A9A}" srcOrd="0" destOrd="0" presId="urn:microsoft.com/office/officeart/2009/3/layout/StepUpProcess"/>
    <dgm:cxn modelId="{32638E41-5EEB-4C2D-A45D-02B9EE25B3C0}" type="presParOf" srcId="{AA88D4B0-0976-4A86-887C-DC8FE3152DDA}" destId="{EEADE3CD-101A-422C-BCE2-DDD798DA09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148BD-59BE-4D3D-9BA3-DC01E1C660E8}">
      <dsp:nvSpPr>
        <dsp:cNvPr id="0" name=""/>
        <dsp:cNvSpPr/>
      </dsp:nvSpPr>
      <dsp:spPr>
        <a:xfrm rot="5400000">
          <a:off x="411808" y="1654178"/>
          <a:ext cx="1223395" cy="2035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52478C-CC1B-4BEB-9547-4ACE8FAA734A}">
      <dsp:nvSpPr>
        <dsp:cNvPr id="0" name=""/>
        <dsp:cNvSpPr/>
      </dsp:nvSpPr>
      <dsp:spPr>
        <a:xfrm>
          <a:off x="207592" y="2262415"/>
          <a:ext cx="1837843" cy="16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1">
                  <a:lumMod val="50000"/>
                </a:schemeClr>
              </a:solidFill>
            </a:rPr>
            <a:t>Рельеф</a:t>
          </a:r>
          <a:endParaRPr lang="ru-RU" sz="3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7592" y="2262415"/>
        <a:ext cx="1837843" cy="1610977"/>
      </dsp:txXfrm>
    </dsp:sp>
    <dsp:sp modelId="{4F522DC2-9465-4B9F-8AB1-91EA97E16AF5}">
      <dsp:nvSpPr>
        <dsp:cNvPr id="0" name=""/>
        <dsp:cNvSpPr/>
      </dsp:nvSpPr>
      <dsp:spPr>
        <a:xfrm>
          <a:off x="1698673" y="1504307"/>
          <a:ext cx="346762" cy="34676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AB1B59-6DD4-4C32-94A1-5FA2084334FC}">
      <dsp:nvSpPr>
        <dsp:cNvPr id="0" name=""/>
        <dsp:cNvSpPr/>
      </dsp:nvSpPr>
      <dsp:spPr>
        <a:xfrm rot="5400000">
          <a:off x="2661687" y="1097443"/>
          <a:ext cx="1223395" cy="2035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F56B05-832C-452E-B1C1-7139BD7075D6}">
      <dsp:nvSpPr>
        <dsp:cNvPr id="0" name=""/>
        <dsp:cNvSpPr/>
      </dsp:nvSpPr>
      <dsp:spPr>
        <a:xfrm>
          <a:off x="2457472" y="1705680"/>
          <a:ext cx="1837843" cy="16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1">
                  <a:lumMod val="50000"/>
                </a:schemeClr>
              </a:solidFill>
            </a:rPr>
            <a:t>Климат</a:t>
          </a:r>
          <a:endParaRPr lang="ru-RU" sz="3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57472" y="1705680"/>
        <a:ext cx="1837843" cy="1610977"/>
      </dsp:txXfrm>
    </dsp:sp>
    <dsp:sp modelId="{F6E5B3EB-F223-4A4A-8402-91BCDF3559CD}">
      <dsp:nvSpPr>
        <dsp:cNvPr id="0" name=""/>
        <dsp:cNvSpPr/>
      </dsp:nvSpPr>
      <dsp:spPr>
        <a:xfrm>
          <a:off x="3948553" y="947572"/>
          <a:ext cx="346762" cy="34676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CC2C79-91B2-409D-9670-2E9C244B2525}">
      <dsp:nvSpPr>
        <dsp:cNvPr id="0" name=""/>
        <dsp:cNvSpPr/>
      </dsp:nvSpPr>
      <dsp:spPr>
        <a:xfrm rot="5400000">
          <a:off x="4911567" y="540708"/>
          <a:ext cx="1223395" cy="2035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9901C5-3CA6-4654-BC61-BD1D3156A900}">
      <dsp:nvSpPr>
        <dsp:cNvPr id="0" name=""/>
        <dsp:cNvSpPr/>
      </dsp:nvSpPr>
      <dsp:spPr>
        <a:xfrm>
          <a:off x="4707352" y="1148945"/>
          <a:ext cx="1837843" cy="16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1">
                  <a:lumMod val="50000"/>
                </a:schemeClr>
              </a:solidFill>
            </a:rPr>
            <a:t>Воды</a:t>
          </a:r>
          <a:endParaRPr lang="ru-RU" sz="3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707352" y="1148945"/>
        <a:ext cx="1837843" cy="1610977"/>
      </dsp:txXfrm>
    </dsp:sp>
    <dsp:sp modelId="{E3196459-623B-4DAB-A80D-429B99021B07}">
      <dsp:nvSpPr>
        <dsp:cNvPr id="0" name=""/>
        <dsp:cNvSpPr/>
      </dsp:nvSpPr>
      <dsp:spPr>
        <a:xfrm>
          <a:off x="6198432" y="390838"/>
          <a:ext cx="346762" cy="34676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ABA887-F9E9-4583-A485-170377BB8A9A}">
      <dsp:nvSpPr>
        <dsp:cNvPr id="0" name=""/>
        <dsp:cNvSpPr/>
      </dsp:nvSpPr>
      <dsp:spPr>
        <a:xfrm rot="5400000">
          <a:off x="7161446" y="-16026"/>
          <a:ext cx="1223395" cy="2035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ADE3CD-101A-422C-BCE2-DDD798DA097A}">
      <dsp:nvSpPr>
        <dsp:cNvPr id="0" name=""/>
        <dsp:cNvSpPr/>
      </dsp:nvSpPr>
      <dsp:spPr>
        <a:xfrm>
          <a:off x="6957231" y="592210"/>
          <a:ext cx="1837843" cy="16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1">
                  <a:lumMod val="50000"/>
                </a:schemeClr>
              </a:solidFill>
            </a:rPr>
            <a:t>    ПЗ</a:t>
          </a:r>
          <a:endParaRPr lang="ru-RU" sz="3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957231" y="592210"/>
        <a:ext cx="1837843" cy="1610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284B80-6D89-46D4-98F3-3D663C64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F3F1-65BB-4A2C-A2B4-C75AF559A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D9B-9564-4E39-83A6-CD17BC195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F0255-94C7-494D-A3CD-C0E483978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C443-04A4-4DEF-946E-44BD206BB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4D87-96CD-48CB-B504-D88E48C50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C8B0-FD02-485B-A103-BA52F5A25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E5CCD-F3B2-40EC-91B3-51A836563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C3B5-FE11-4148-8EA7-6918D6509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F5FCC-D478-4763-B95E-47F8CA305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FEDB-E537-465E-9432-C9A4C9431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8610FF7-64A9-4EF0-ACF1-DB00C099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slide" Target="slide34.xml"/><Relationship Id="rId5" Type="http://schemas.openxmlformats.org/officeDocument/2006/relationships/diagramColors" Target="../diagrams/colors1.xml"/><Relationship Id="rId10" Type="http://schemas.openxmlformats.org/officeDocument/2006/relationships/slide" Target="slide24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3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shop-rus.com/images/bdr-010b.jpg" TargetMode="External"/><Relationship Id="rId13" Type="http://schemas.openxmlformats.org/officeDocument/2006/relationships/hyperlink" Target="http://www.flat.ru/anpan/chatka/fotos/kam162.jpg" TargetMode="External"/><Relationship Id="rId3" Type="http://schemas.openxmlformats.org/officeDocument/2006/relationships/hyperlink" Target="http://www.bestreferat.ru/images/paper/50/41/2294150.png" TargetMode="External"/><Relationship Id="rId7" Type="http://schemas.openxmlformats.org/officeDocument/2006/relationships/hyperlink" Target="http://www.nkj.ru:8083/upload/iblock/30f/30fc7b3103341dc4b08d0b1b821d78d1.jpg" TargetMode="External"/><Relationship Id="rId12" Type="http://schemas.openxmlformats.org/officeDocument/2006/relationships/hyperlink" Target="http://polyana-krasnaya.ru/photos/achishho_vershina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ssia.big-map.ru/map663289_0_0.htm" TargetMode="External"/><Relationship Id="rId11" Type="http://schemas.openxmlformats.org/officeDocument/2006/relationships/hyperlink" Target="http://protown.ru/pic/vod_res_rus_010.jpg" TargetMode="External"/><Relationship Id="rId5" Type="http://schemas.openxmlformats.org/officeDocument/2006/relationships/hyperlink" Target="http://upload.wikimedia.org/wikipedia/commons/thumb/a/ad/Russia_edcp_location_map.svg/300px-Russia_edcp_location_map.svg.png" TargetMode="External"/><Relationship Id="rId15" Type="http://schemas.openxmlformats.org/officeDocument/2006/relationships/hyperlink" Target="http://school-collection.edu.ru/catalog/res/1a20af74-e52a-4406-baf1-d498f1b596cf/?from=1674c29e-22c3-4661-8f18-3674e800e099&amp;interface=themcol" TargetMode="External"/><Relationship Id="rId10" Type="http://schemas.openxmlformats.org/officeDocument/2006/relationships/hyperlink" Target="http://nera.belmt.ru/photo/users5/1.jpg" TargetMode="External"/><Relationship Id="rId4" Type="http://schemas.openxmlformats.org/officeDocument/2006/relationships/hyperlink" Target="http://dic.academic.ru/pictures/enc_geo/f005.jpg" TargetMode="External"/><Relationship Id="rId9" Type="http://schemas.openxmlformats.org/officeDocument/2006/relationships/hyperlink" Target="http://www.hge.pu.ru/mapgis/subekt/perm/perm.gif" TargetMode="External"/><Relationship Id="rId14" Type="http://schemas.openxmlformats.org/officeDocument/2006/relationships/hyperlink" Target="http://www.tsaplia.ru/admin/spaw2/uploads/files/karta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slide" Target="slide29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7529" y="5511862"/>
            <a:ext cx="4374406" cy="476250"/>
          </a:xfrm>
        </p:spPr>
        <p:txBody>
          <a:bodyPr/>
          <a:lstStyle/>
          <a:p>
            <a:pPr eaLnBrk="1" hangingPunct="1"/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498740" y="92936"/>
            <a:ext cx="603543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 smtClean="0">
                <a:ln w="11430"/>
                <a:gradFill flip="none" rotWithShape="1">
                  <a:gsLst>
                    <a:gs pos="0">
                      <a:schemeClr val="accent2"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atMod val="15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Районы   </a:t>
            </a:r>
            <a:r>
              <a:rPr lang="ru-RU" sz="5400" b="1" spc="50" dirty="0">
                <a:ln w="11430"/>
                <a:gradFill flip="none" rotWithShape="1">
                  <a:gsLst>
                    <a:gs pos="0">
                      <a:schemeClr val="accent2"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atMod val="15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85824157"/>
              </p:ext>
            </p:extLst>
          </p:nvPr>
        </p:nvGraphicFramePr>
        <p:xfrm>
          <a:off x="103573" y="949911"/>
          <a:ext cx="8800730" cy="426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лево 7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350838" y="3216529"/>
            <a:ext cx="1789112" cy="1006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4727529" y="1968250"/>
            <a:ext cx="1789112" cy="1006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851817" y="2082279"/>
            <a:ext cx="1789112" cy="1006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2650155" y="2713291"/>
            <a:ext cx="1789112" cy="1006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7124501" y="1579040"/>
            <a:ext cx="1789112" cy="1006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7761485" y="6350875"/>
            <a:ext cx="1152128" cy="425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32423"/>
                </a:solidFill>
              </a:rPr>
              <a:t>ресурсы</a:t>
            </a:r>
            <a:endParaRPr lang="ru-RU" dirty="0">
              <a:solidFill>
                <a:srgbClr val="63242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лево 6">
            <a:hlinkClick r:id="" action="ppaction://hlinkshowjump?jump=firstslide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133166"/>
            <a:ext cx="8140700" cy="67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Расположены «золотые  горы» с главной вершиной  Белуха.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12937" y="159744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95459" y="410148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878760" y="460751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61840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Западно - Сибирский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62225" y="5246704"/>
            <a:ext cx="7232615" cy="15176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Алтай в переводе с тюркского - "золотые горы" - уникальная горная страна, </a:t>
            </a:r>
            <a:r>
              <a:rPr lang="ru-RU" sz="2400" dirty="0" smtClean="0"/>
              <a:t>расположена </a:t>
            </a:r>
            <a:r>
              <a:rPr lang="ru-RU" sz="2400" dirty="0"/>
              <a:t>на границе Северной и Центральной Азии, где сходятся Китай, Монголия, Казахстан и </a:t>
            </a:r>
            <a:r>
              <a:rPr lang="ru-RU" sz="2400" dirty="0" smtClean="0"/>
              <a:t>Россия.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67026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4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655050" y="6259575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7" y="142044"/>
            <a:ext cx="8385175" cy="661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полюс холода северного полушария.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350043" y="179766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942299" y="462185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6418555" y="2971279"/>
            <a:ext cx="612559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38053" y="29712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2583404" y="4128786"/>
            <a:ext cx="381738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35362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Дальневосточный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9269" y="5459010"/>
            <a:ext cx="7821644" cy="10306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1924 году академиком Сергеем Обручевым в Оймяконе была зарегистрирована температура −71,2 °</a:t>
            </a:r>
            <a:r>
              <a:rPr lang="ru-RU" sz="2400" dirty="0" smtClean="0"/>
              <a:t>C. Республика Саха. 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4" y="967026"/>
            <a:ext cx="1126878" cy="67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9" y="967026"/>
            <a:ext cx="898026" cy="67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33" y="803946"/>
            <a:ext cx="6169361" cy="465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2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655050" y="6259575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7551" y="104321"/>
            <a:ext cx="7997500" cy="661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Выпадает максимальное годовое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800" dirty="0" smtClean="0"/>
              <a:t>количество осадков.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350043" y="179766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6484320" y="3139955"/>
            <a:ext cx="617815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905522" y="4563121"/>
            <a:ext cx="384860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38053" y="29712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2583404" y="4128786"/>
            <a:ext cx="381738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35362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Северо - Кавказский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7711" y="5733648"/>
            <a:ext cx="7821644" cy="800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Гора </a:t>
            </a:r>
            <a:r>
              <a:rPr lang="ru-RU" sz="2400" dirty="0" err="1"/>
              <a:t>Ачишхо</a:t>
            </a:r>
            <a:r>
              <a:rPr lang="ru-RU" sz="2400" dirty="0"/>
              <a:t> </a:t>
            </a:r>
            <a:r>
              <a:rPr lang="ru-RU" sz="2400" dirty="0" smtClean="0"/>
              <a:t>-  </a:t>
            </a:r>
            <a:r>
              <a:rPr lang="ru-RU" sz="2400" dirty="0"/>
              <a:t>в 10 км к северо-западу от Красной Поляны</a:t>
            </a:r>
            <a:r>
              <a:rPr lang="ru-RU" sz="2400" dirty="0" smtClean="0"/>
              <a:t>. Более 3 000 мм в год. Краснодарский край.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4" y="967026"/>
            <a:ext cx="1126878" cy="67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9" y="970169"/>
            <a:ext cx="898026" cy="67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066" r="1727"/>
          <a:stretch/>
        </p:blipFill>
        <p:spPr>
          <a:xfrm>
            <a:off x="1589105" y="967023"/>
            <a:ext cx="5912526" cy="447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2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550" y="104321"/>
            <a:ext cx="8385175" cy="661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 большей части территории преобладает континентальный климат умеренного пояса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350043" y="179766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6484320" y="3139955"/>
            <a:ext cx="617815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630003" y="4037634"/>
            <a:ext cx="384860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38053" y="29712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917520" y="459692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2583404" y="4128786"/>
            <a:ext cx="381738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35362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Западно - Сибирский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8355" y="5371179"/>
            <a:ext cx="8056695" cy="13931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ru-RU" sz="2400" dirty="0" smtClean="0"/>
          </a:p>
          <a:p>
            <a:pPr algn="ctr">
              <a:lnSpc>
                <a:spcPts val="2500"/>
              </a:lnSpc>
            </a:pPr>
            <a:r>
              <a:rPr lang="ru-RU" sz="2400" dirty="0" smtClean="0"/>
              <a:t>Климат континентальный</a:t>
            </a:r>
            <a:r>
              <a:rPr lang="ru-RU" sz="2400" dirty="0"/>
              <a:t>, с продолжитель­ной </a:t>
            </a:r>
            <a:r>
              <a:rPr lang="ru-RU" sz="2400" dirty="0" smtClean="0"/>
              <a:t>зимой </a:t>
            </a:r>
            <a:r>
              <a:rPr lang="ru-RU" sz="2400" dirty="0"/>
              <a:t>и коротким, но теплым (на юге — жарким) летом. Количество осадков уменьшается по направлению с севера на </a:t>
            </a:r>
            <a:r>
              <a:rPr lang="ru-RU" sz="2400" dirty="0" smtClean="0"/>
              <a:t>юг </a:t>
            </a:r>
            <a:r>
              <a:rPr lang="ru-RU" sz="2400" dirty="0"/>
              <a:t>с 600 до 200 </a:t>
            </a:r>
            <a:r>
              <a:rPr lang="ru-RU" sz="2400" dirty="0" smtClean="0"/>
              <a:t>мм. </a:t>
            </a:r>
            <a:endParaRPr lang="ru-RU" sz="2400" dirty="0"/>
          </a:p>
          <a:p>
            <a:pPr algn="ctr">
              <a:lnSpc>
                <a:spcPts val="2500"/>
              </a:lnSpc>
            </a:pP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4" y="967026"/>
            <a:ext cx="1126878" cy="67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655050" y="6259575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5568" y="6215062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943" y="142043"/>
            <a:ext cx="7997500" cy="661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Зафиксирована  самая высокая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800" dirty="0"/>
              <a:t>т</a:t>
            </a:r>
            <a:r>
              <a:rPr lang="ru-RU" sz="2800" dirty="0" smtClean="0"/>
              <a:t>емпература воздуха  в России.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350043" y="179766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6484320" y="3139955"/>
            <a:ext cx="617815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517952" y="4266749"/>
            <a:ext cx="384860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3622091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438053" y="29712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917520" y="459692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2583404" y="4128786"/>
            <a:ext cx="381738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35362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Поволжский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75911" y="5743852"/>
            <a:ext cx="6205620" cy="613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+ 43</a:t>
            </a:r>
            <a:r>
              <a:rPr lang="en-US" sz="2400" dirty="0" smtClean="0"/>
              <a:t> </a:t>
            </a:r>
            <a:r>
              <a:rPr lang="en-US" sz="2400" dirty="0"/>
              <a:t>°</a:t>
            </a:r>
            <a:r>
              <a:rPr lang="en-US" sz="2400" dirty="0" smtClean="0"/>
              <a:t>C</a:t>
            </a:r>
            <a:r>
              <a:rPr lang="ru-RU" sz="2400" dirty="0" smtClean="0"/>
              <a:t>. Волгоградская  область.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4" y="967026"/>
            <a:ext cx="1126878" cy="67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655050" y="6259575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5568" y="6215062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лево 6">
            <a:hlinkClick r:id="" action="ppaction://hlinkshowjump?jump=firstslide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7550" y="104321"/>
            <a:ext cx="8385175" cy="661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Самый большой показатель суммарной радиации  в России.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350043" y="179766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6484320" y="3139955"/>
            <a:ext cx="617815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905522" y="4563121"/>
            <a:ext cx="384860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38053" y="29712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2583404" y="4128786"/>
            <a:ext cx="381738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35362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Северо - Кавказский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7710" y="5459010"/>
            <a:ext cx="7887339" cy="1305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/>
              <a:t>Годовое значение суммарной солнечной радиации — 115 -120 </a:t>
            </a:r>
            <a:r>
              <a:rPr lang="ru-RU" sz="2400" dirty="0" smtClean="0"/>
              <a:t>ккал/см². </a:t>
            </a:r>
            <a:r>
              <a:rPr lang="ru-RU" sz="2400" dirty="0"/>
              <a:t>Этот показатель объясняет достаточно высокие температуры воздуха</a:t>
            </a:r>
            <a:r>
              <a:rPr lang="ru-RU" sz="2400" dirty="0" smtClean="0"/>
              <a:t>. </a:t>
            </a:r>
            <a:endParaRPr lang="ru-RU" sz="2400" dirty="0"/>
          </a:p>
          <a:p>
            <a:pPr algn="ctr">
              <a:lnSpc>
                <a:spcPts val="2500"/>
              </a:lnSpc>
            </a:pPr>
            <a:r>
              <a:rPr lang="ru-RU" sz="2400" dirty="0" smtClean="0"/>
              <a:t>Краснодарский край.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4" y="967026"/>
            <a:ext cx="1126878" cy="67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61938"/>
            <a:ext cx="8140700" cy="54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 исток реки  Волги.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02674" y="352443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24394" y="1067779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Центральный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5623" y="5661498"/>
            <a:ext cx="7617311" cy="828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Рядом с деревней  </a:t>
            </a:r>
            <a:r>
              <a:rPr lang="vi-VN" sz="2400" dirty="0" smtClean="0"/>
              <a:t>Волговерхо́вье</a:t>
            </a:r>
            <a:r>
              <a:rPr lang="ru-RU" sz="2400" dirty="0" smtClean="0"/>
              <a:t>  </a:t>
            </a:r>
          </a:p>
          <a:p>
            <a:pPr algn="ctr"/>
            <a:r>
              <a:rPr lang="ru-RU" sz="2400" dirty="0" smtClean="0"/>
              <a:t>в Тверской области на Валдайской возвышенности.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33" y="168495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15215"/>
            <a:ext cx="7274990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Разлив  рек связан с летними муссонами.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270669" y="241669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6454066" y="3089427"/>
            <a:ext cx="581814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02674" y="291187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919164" y="4634815"/>
            <a:ext cx="39473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Дальневосточный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83614" y="5752728"/>
            <a:ext cx="6329778" cy="7369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/>
              <a:t>Реки Приамурья и </a:t>
            </a:r>
            <a:r>
              <a:rPr lang="ru-RU" sz="2400" dirty="0" smtClean="0"/>
              <a:t>Приморья.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04" y="152751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4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2909" y="199472"/>
            <a:ext cx="6968986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большая часть крупнейшего по площади водохранилища России.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1651249" y="416362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Поволжский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19164" y="5557422"/>
            <a:ext cx="7523770" cy="932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/>
              <a:t>Куйбышевское водохранилище. </a:t>
            </a:r>
            <a:r>
              <a:rPr lang="ru-RU" sz="2400" dirty="0" smtClean="0"/>
              <a:t>Чувашия, </a:t>
            </a:r>
          </a:p>
          <a:p>
            <a:pPr algn="ctr">
              <a:lnSpc>
                <a:spcPts val="2500"/>
              </a:lnSpc>
            </a:pPr>
            <a:r>
              <a:rPr lang="ru-RU" sz="2400" dirty="0" smtClean="0"/>
              <a:t>Марий Эл,  Татарстан, Ульяновская область,  Самарская область.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33" y="168495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8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2909" y="199472"/>
            <a:ext cx="6968986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река, где из-за нагонных явлений часты наводнения.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02674" y="2920752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Северо- Западный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19164" y="5557422"/>
            <a:ext cx="7523770" cy="932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/>
              <a:t> Юго-западные и западные ветры приводят к нагону воды в Финский залив и подъёму </a:t>
            </a:r>
            <a:r>
              <a:rPr lang="ru-RU" sz="2400" dirty="0" smtClean="0"/>
              <a:t> </a:t>
            </a:r>
            <a:r>
              <a:rPr lang="ru-RU" sz="2400" dirty="0"/>
              <a:t>уровня </a:t>
            </a:r>
            <a:r>
              <a:rPr lang="ru-RU" sz="2400" dirty="0" smtClean="0"/>
              <a:t>воды в </a:t>
            </a:r>
            <a:r>
              <a:rPr lang="ru-RU" sz="2400" dirty="0"/>
              <a:t>низовьях </a:t>
            </a:r>
            <a:r>
              <a:rPr lang="ru-RU" sz="2400" dirty="0" smtClean="0"/>
              <a:t>Невы.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33" y="168495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3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61938"/>
            <a:ext cx="8140700" cy="54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 плато </a:t>
            </a:r>
            <a:r>
              <a:rPr lang="ru-RU" sz="2800" dirty="0" err="1" smtClean="0"/>
              <a:t>Путорана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46419" y="3788400"/>
            <a:ext cx="625971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1393797" y="3451048"/>
            <a:ext cx="372863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3</a:t>
            </a:r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2282" y="1031914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Восточно-Сибирский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5483" y="5535039"/>
            <a:ext cx="7651750" cy="1102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Сильно расчленённый горный массив, расположенный на северо-западе Среднесибирского плоскогорья. Красноярский край.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04" y="168494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6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15215"/>
            <a:ext cx="7274990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река Гейзерная.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270669" y="241669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6454066" y="3089427"/>
            <a:ext cx="581814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02674" y="291187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919164" y="4634815"/>
            <a:ext cx="39473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Дальневосточный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7644" y="5846577"/>
            <a:ext cx="7650956" cy="7369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В  </a:t>
            </a:r>
            <a:r>
              <a:rPr lang="ru-RU" sz="2400" dirty="0"/>
              <a:t>долине реки Гейзерной зарегистрировано более 200 источников</a:t>
            </a:r>
            <a:r>
              <a:rPr lang="ru-RU" sz="2400" dirty="0" smtClean="0"/>
              <a:t>. Камчатский край.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41919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78" y="1011878"/>
            <a:ext cx="1025646" cy="68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6" y="1267068"/>
            <a:ext cx="6598452" cy="439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4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9164" y="199472"/>
            <a:ext cx="6968986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</a:t>
            </a:r>
            <a:r>
              <a:rPr lang="ru-RU" sz="2800" dirty="0" smtClean="0"/>
              <a:t>Расположен крупнейший речной порт в Европейской части России.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2" name="Овал 11"/>
          <p:cNvSpPr/>
          <p:nvPr/>
        </p:nvSpPr>
        <p:spPr>
          <a:xfrm>
            <a:off x="1589109" y="423464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Волго - Вятский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19164" y="5557422"/>
            <a:ext cx="7523770" cy="932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Нижний Новгород стоит </a:t>
            </a:r>
            <a:r>
              <a:rPr lang="ru-RU" sz="2400" dirty="0"/>
              <a:t>на слиянии двух великих рек Волга и </a:t>
            </a:r>
            <a:r>
              <a:rPr lang="ru-RU" sz="2400" dirty="0" smtClean="0"/>
              <a:t>Ока.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896717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68" y="895299"/>
            <a:ext cx="854732" cy="67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77" y="967023"/>
            <a:ext cx="3818581" cy="447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8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15215"/>
            <a:ext cx="7274990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Одна из крупнейших рек России, у которой большая часть притоков правые.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153379" y="241669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48503" y="3835147"/>
            <a:ext cx="581814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02674" y="291187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00801" y="3214389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919164" y="4634815"/>
            <a:ext cx="39473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Восточно - Сибирский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8370" y="5459009"/>
            <a:ext cx="7640266" cy="1233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Енисей протекает </a:t>
            </a:r>
            <a:r>
              <a:rPr lang="ru-RU" sz="2400" dirty="0"/>
              <a:t>по территории Тывы, </a:t>
            </a:r>
            <a:r>
              <a:rPr lang="ru-RU" sz="2400" dirty="0" smtClean="0"/>
              <a:t>республики </a:t>
            </a:r>
            <a:r>
              <a:rPr lang="ru-RU" sz="2400" dirty="0"/>
              <a:t>Хакасия и Красноярского края. Это самая полноводная река </a:t>
            </a:r>
            <a:r>
              <a:rPr lang="ru-RU" sz="2400" dirty="0" smtClean="0"/>
              <a:t> России. Правые притоки берут начало со Среднесибирского плоскогорья.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04" y="152751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3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лево 6">
            <a:hlinkClick r:id="" action="ppaction://hlinkshowjump?jump=firstslide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2909" y="199472"/>
            <a:ext cx="6968986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большая часть крупнейшего озера Европы.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47067" y="292142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61465" y="310852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Северный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19164" y="5557422"/>
            <a:ext cx="7523770" cy="932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err="1"/>
              <a:t>Ла́дожское</a:t>
            </a:r>
            <a:r>
              <a:rPr lang="ru-RU" sz="2400" dirty="0"/>
              <a:t> </a:t>
            </a:r>
            <a:r>
              <a:rPr lang="ru-RU" sz="2400" dirty="0" err="1"/>
              <a:t>о́зеро</a:t>
            </a:r>
            <a:r>
              <a:rPr lang="ru-RU" sz="2400" dirty="0"/>
              <a:t> (также </a:t>
            </a:r>
            <a:r>
              <a:rPr lang="ru-RU" sz="2400" dirty="0" err="1"/>
              <a:t>Ла́дога</a:t>
            </a:r>
            <a:r>
              <a:rPr lang="ru-RU" sz="2400" dirty="0"/>
              <a:t>; историческое название — </a:t>
            </a:r>
            <a:r>
              <a:rPr lang="ru-RU" sz="2400" dirty="0" err="1"/>
              <a:t>Не́во</a:t>
            </a:r>
            <a:r>
              <a:rPr lang="ru-RU" sz="2400" dirty="0"/>
              <a:t>) — озеро в Карелии </a:t>
            </a:r>
            <a:r>
              <a:rPr lang="ru-RU" sz="2400" dirty="0" smtClean="0"/>
              <a:t>и </a:t>
            </a:r>
            <a:r>
              <a:rPr lang="ru-RU" sz="2400" dirty="0"/>
              <a:t>Ленинградской </a:t>
            </a:r>
            <a:r>
              <a:rPr lang="ru-RU" sz="2400" dirty="0" smtClean="0"/>
              <a:t>области.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33" y="168495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1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15215"/>
            <a:ext cx="7274990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 smtClean="0"/>
              <a:t>Преобладает  светлохвойная тайга.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265337" y="241669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48503" y="3835147"/>
            <a:ext cx="581814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02674" y="291187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00801" y="3214389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919164" y="4634815"/>
            <a:ext cx="39473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Восточно - Сибирский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9589" y="5459009"/>
            <a:ext cx="8140700" cy="1065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В светлохвойной тайге растут различные виды сосны и лиственницы. Эти </a:t>
            </a:r>
            <a:r>
              <a:rPr lang="ru-RU" sz="2400" dirty="0" smtClean="0"/>
              <a:t>деревья светолюбивы.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98" y="215215"/>
            <a:ext cx="981272" cy="647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15215"/>
            <a:ext cx="7274990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 smtClean="0"/>
              <a:t>Большая часть занята лесостепью.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265337" y="241669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1233993" y="3923929"/>
            <a:ext cx="350115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4809938" y="3844028"/>
            <a:ext cx="614318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1402674" y="291187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00801" y="3214389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919164" y="4634815"/>
            <a:ext cx="39473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02171" y="969770"/>
            <a:ext cx="5104656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Центрально - Черноземный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33993" y="5601746"/>
            <a:ext cx="6797553" cy="6754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/>
          </a:p>
          <a:p>
            <a:r>
              <a:rPr lang="ru-RU" sz="2400" dirty="0" smtClean="0"/>
              <a:t>        </a:t>
            </a:r>
          </a:p>
          <a:p>
            <a:r>
              <a:rPr lang="ru-RU" sz="2400" dirty="0" smtClean="0"/>
              <a:t>83 % территории района занято лесостепью.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98" y="215215"/>
            <a:ext cx="981272" cy="647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1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15215"/>
            <a:ext cx="7274990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 smtClean="0"/>
              <a:t>В горах этого района наибольший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800" dirty="0" smtClean="0"/>
              <a:t>набор высотных поясов.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265337" y="241669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914625" y="4582219"/>
            <a:ext cx="350115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4809938" y="3844028"/>
            <a:ext cx="614318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1402674" y="291187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00801" y="3214389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1205308" y="3932807"/>
            <a:ext cx="39473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02171" y="969770"/>
            <a:ext cx="5104656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Северо - Кавказский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33993" y="5761608"/>
            <a:ext cx="6797553" cy="728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Кавказ </a:t>
            </a:r>
            <a:r>
              <a:rPr lang="ru-RU" sz="2400" dirty="0"/>
              <a:t>имеет самый богатый </a:t>
            </a:r>
            <a:r>
              <a:rPr lang="ru-RU" sz="2400" dirty="0" smtClean="0"/>
              <a:t>набор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высотных </a:t>
            </a:r>
            <a:r>
              <a:rPr lang="ru-RU" sz="2400" dirty="0" smtClean="0"/>
              <a:t>поясов.</a:t>
            </a:r>
            <a:endParaRPr lang="ru-RU" sz="2400" dirty="0"/>
          </a:p>
        </p:txBody>
      </p:sp>
      <p:pic>
        <p:nvPicPr>
          <p:cNvPr id="22" name="Рисунок 21" descr="Новый рисунок (4).bmp"/>
          <p:cNvPicPr>
            <a:picLocks noChangeAspect="1"/>
          </p:cNvPicPr>
          <p:nvPr/>
        </p:nvPicPr>
        <p:blipFill>
          <a:blip r:embed="rId4">
            <a:lum bright="18000" contrast="1000"/>
          </a:blip>
          <a:stretch>
            <a:fillRect/>
          </a:stretch>
        </p:blipFill>
        <p:spPr>
          <a:xfrm>
            <a:off x="1877438" y="1607187"/>
            <a:ext cx="5029389" cy="403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Новый рисунок (4).bmp"/>
          <p:cNvPicPr>
            <a:picLocks noChangeAspect="1"/>
          </p:cNvPicPr>
          <p:nvPr/>
        </p:nvPicPr>
        <p:blipFill>
          <a:blip r:embed="rId4">
            <a:lum bright="18000" contrast="1000"/>
          </a:blip>
          <a:stretch>
            <a:fillRect/>
          </a:stretch>
        </p:blipFill>
        <p:spPr>
          <a:xfrm>
            <a:off x="8014542" y="241669"/>
            <a:ext cx="856781" cy="68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7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15215"/>
            <a:ext cx="7274990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 smtClean="0"/>
              <a:t>Находится уссурийская  тайга.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265337" y="241669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615740" y="420801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62871" y="3284728"/>
            <a:ext cx="581814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02674" y="291187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48503" y="3844028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919164" y="4634815"/>
            <a:ext cx="39473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94365" y="969770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Дальневосточный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9589" y="5459009"/>
            <a:ext cx="8140700" cy="1065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Уссурийской тайгой называют смешанные леса Приморья (хребта Сихотэ-Алинь).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98" y="215215"/>
            <a:ext cx="981272" cy="647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5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лево 6">
            <a:hlinkClick r:id="" action="ppaction://hlinkshowjump?jump=firstslide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15215"/>
            <a:ext cx="7274990" cy="634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 smtClean="0"/>
              <a:t>Расположена большая часть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800" dirty="0"/>
              <a:t>п</a:t>
            </a:r>
            <a:r>
              <a:rPr lang="ru-RU" sz="2800" dirty="0" smtClean="0"/>
              <a:t>олупустынь и пустынь России.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265337" y="241669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14625" y="458221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87569" y="4324765"/>
            <a:ext cx="350115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4809938" y="3844028"/>
            <a:ext cx="614318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1402674" y="291187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29309" y="34267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00801" y="3214389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1205308" y="3932807"/>
            <a:ext cx="39473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24111" y="969770"/>
            <a:ext cx="4554242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 smtClean="0"/>
              <a:t>Поволжский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14625" y="5761608"/>
            <a:ext cx="7465895" cy="10027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/>
              <a:t>Эти природные зоны занимают небольшую часть территории России и находятся в пределах </a:t>
            </a:r>
            <a:r>
              <a:rPr lang="ru-RU" sz="2400"/>
              <a:t>Прикаспийской </a:t>
            </a:r>
            <a:r>
              <a:rPr lang="ru-RU" sz="2400" smtClean="0"/>
              <a:t>низменности.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98" y="215215"/>
            <a:ext cx="981272" cy="647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5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lastslideviewed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50"/>
            <a:ext cx="9133189" cy="5807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61938"/>
            <a:ext cx="8140700" cy="54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Расположен  Балтийский  щит.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96973" y="312248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2282" y="1060468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Северный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28730" y="5661498"/>
            <a:ext cx="7232615" cy="1102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Массивное складчатое поднятие на северо-западе Восточно-Европейской платформы. Мурманская область и Карелия.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67026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http://shop.top-kniga.ru/data/m_ishc/1048/1048191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r="4270"/>
          <a:stretch/>
        </p:blipFill>
        <p:spPr bwMode="auto">
          <a:xfrm>
            <a:off x="7963541" y="969770"/>
            <a:ext cx="1180459" cy="72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193" r="1731" b="24852"/>
          <a:stretch/>
        </p:blipFill>
        <p:spPr>
          <a:xfrm>
            <a:off x="0" y="389012"/>
            <a:ext cx="9144000" cy="5585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лево 5">
            <a:hlinkClick r:id="" action="ppaction://hlinkshowjump?jump=lastslideviewed" highlightClick="1"/>
          </p:cNvPr>
          <p:cNvSpPr/>
          <p:nvPr/>
        </p:nvSpPr>
        <p:spPr>
          <a:xfrm rot="10800000">
            <a:off x="8655050" y="6215062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369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7863" r="3436" b="17977"/>
          <a:stretch/>
        </p:blipFill>
        <p:spPr>
          <a:xfrm>
            <a:off x="10368" y="435007"/>
            <a:ext cx="9133631" cy="5601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лево 5">
            <a:hlinkClick r:id="" action="ppaction://hlinkshowjump?jump=lastslideviewed" highlightClick="1"/>
          </p:cNvPr>
          <p:cNvSpPr/>
          <p:nvPr/>
        </p:nvSpPr>
        <p:spPr>
          <a:xfrm rot="10800000">
            <a:off x="8655050" y="6215062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369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4007" r="1663" b="4255"/>
          <a:stretch/>
        </p:blipFill>
        <p:spPr>
          <a:xfrm>
            <a:off x="0" y="248573"/>
            <a:ext cx="9109008" cy="5850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лево 5">
            <a:hlinkClick r:id="" action="ppaction://hlinkshowjump?jump=lastslideviewed" highlightClick="1"/>
          </p:cNvPr>
          <p:cNvSpPr/>
          <p:nvPr/>
        </p:nvSpPr>
        <p:spPr>
          <a:xfrm rot="10800000">
            <a:off x="8655050" y="6215062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369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/>
          <a:stretch/>
        </p:blipFill>
        <p:spPr>
          <a:xfrm>
            <a:off x="114891" y="287774"/>
            <a:ext cx="9029109" cy="579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лево 5">
            <a:hlinkClick r:id="" action="ppaction://hlinkshowjump?jump=lastslideviewed" highlightClick="1"/>
          </p:cNvPr>
          <p:cNvSpPr/>
          <p:nvPr/>
        </p:nvSpPr>
        <p:spPr>
          <a:xfrm rot="10800000">
            <a:off x="8655050" y="6215062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369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89277" y="-187001"/>
            <a:ext cx="1630794" cy="1143000"/>
          </a:xfrm>
        </p:spPr>
        <p:txBody>
          <a:bodyPr/>
          <a:lstStyle/>
          <a:p>
            <a:r>
              <a:rPr lang="ru-RU" sz="2800" dirty="0" smtClean="0"/>
              <a:t>Ресурсы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362" y="744375"/>
            <a:ext cx="903763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hlinkClick r:id="rId3"/>
              </a:rPr>
              <a:t>http://www.bestreferat.ru/images/paper/50/41/2294150.png</a:t>
            </a:r>
            <a:r>
              <a:rPr lang="ru-RU" sz="1400" dirty="0" smtClean="0"/>
              <a:t> - карта районов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4"/>
              </a:rPr>
              <a:t>http://dic.academic.ru/pictures/enc_geo/f005.jpg</a:t>
            </a:r>
            <a:r>
              <a:rPr lang="ru-RU" sz="1400" dirty="0" smtClean="0"/>
              <a:t> - физическая карта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5"/>
              </a:rPr>
              <a:t>http://upload.wikimedia.org/wikipedia/commons/thumb/a/ad/Russia_edcp_location_map.svg/300px-Russia_edcp_location_map.svg.png</a:t>
            </a:r>
            <a:r>
              <a:rPr lang="ru-RU" sz="1400" dirty="0" smtClean="0"/>
              <a:t> - карта с истоком Волги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6"/>
              </a:rPr>
              <a:t>http://russia.big-map.ru/map663289_0_0.htm</a:t>
            </a:r>
            <a:r>
              <a:rPr lang="ru-RU" sz="1400" dirty="0" smtClean="0"/>
              <a:t> - тектоническая карта России</a:t>
            </a:r>
          </a:p>
          <a:p>
            <a:pPr marL="342900" indent="-342900">
              <a:buAutoNum type="arabicPeriod"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www.nkj.ru:8083/upload/iblock/30f/30fc7b3103341dc4b08d0b1b821d78d1.jpg</a:t>
            </a:r>
            <a:r>
              <a:rPr lang="ru-RU" sz="1400" dirty="0" smtClean="0"/>
              <a:t> - месторождение янтаря</a:t>
            </a:r>
          </a:p>
          <a:p>
            <a:pPr marL="342900" indent="-342900">
              <a:buAutoNum type="arabicPeriod"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www.artshop-rus.com/images/bdr-010b.jpg</a:t>
            </a:r>
            <a:r>
              <a:rPr lang="ru-RU" sz="1400" dirty="0" smtClean="0"/>
              <a:t> - янтарь</a:t>
            </a:r>
          </a:p>
          <a:p>
            <a:pPr marL="342900" indent="-342900">
              <a:buAutoNum type="arabicPeriod"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www.hge.pu.ru/mapgis/subekt/perm/perm.gif</a:t>
            </a:r>
            <a:r>
              <a:rPr lang="ru-RU" sz="1400" dirty="0" smtClean="0"/>
              <a:t> - карта Пермского края</a:t>
            </a:r>
          </a:p>
          <a:p>
            <a:pPr marL="342900" indent="-342900">
              <a:buAutoNum type="arabicPeriod"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nera.belmt.ru/photo/users5/1.jpg</a:t>
            </a:r>
            <a:r>
              <a:rPr lang="ru-RU" sz="1400" dirty="0" smtClean="0"/>
              <a:t> - полюс холода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Климатическая карта из ЕК ЦОР</a:t>
            </a:r>
          </a:p>
          <a:p>
            <a:pPr marL="342900" indent="-342900">
              <a:buAutoNum type="arabicPeriod"/>
            </a:pP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protown.ru/pic/vod_res_rus_010.jpg</a:t>
            </a:r>
            <a:r>
              <a:rPr lang="ru-RU" sz="1400" dirty="0" smtClean="0"/>
              <a:t> - карта осадков</a:t>
            </a:r>
          </a:p>
          <a:p>
            <a:pPr marL="342900" indent="-342900">
              <a:buAutoNum type="arabicPeriod"/>
            </a:pP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polyana-krasnaya.ru/photos/achishho_vershina2.jpg</a:t>
            </a:r>
            <a:r>
              <a:rPr lang="ru-RU" sz="1400" dirty="0" smtClean="0"/>
              <a:t> - </a:t>
            </a:r>
            <a:r>
              <a:rPr lang="ru-RU" sz="1400" dirty="0" err="1" smtClean="0"/>
              <a:t>Ачишхо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www.flat.ru/anpan/chatka/fotos/kam162.jpg</a:t>
            </a:r>
            <a:r>
              <a:rPr lang="ru-RU" sz="1400" dirty="0" smtClean="0"/>
              <a:t> - река Гейзерная</a:t>
            </a:r>
          </a:p>
          <a:p>
            <a:pPr marL="342900" indent="-342900">
              <a:buAutoNum type="arabicPeriod"/>
            </a:pP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www.tsaplia.ru/admin/spaw2/uploads/files/karta.jpg</a:t>
            </a:r>
            <a:r>
              <a:rPr lang="ru-RU" sz="1400" dirty="0" smtClean="0"/>
              <a:t> - схема водных путей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hlinkClick r:id="rId15"/>
              </a:rPr>
              <a:t>http://school-collection.edu.ru/catalog/res/1a20af74-e52a-4406-baf1-d498f1b596cf/?from=1674c29e-22c3-4661-8f18-3674e800e099&amp;interface=themcol</a:t>
            </a:r>
            <a:r>
              <a:rPr lang="ru-RU" sz="1400" dirty="0"/>
              <a:t> – ЕК ЦОР Высотная поясность в горах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242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noaction"/>
          </p:cNvPr>
          <p:cNvSpPr/>
          <p:nvPr/>
        </p:nvSpPr>
        <p:spPr>
          <a:xfrm>
            <a:off x="6328128" y="3210064"/>
            <a:ext cx="1152128" cy="425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32423"/>
                </a:solidFill>
              </a:rPr>
              <a:t>ресурсы</a:t>
            </a:r>
            <a:endParaRPr lang="ru-RU" dirty="0">
              <a:solidFill>
                <a:srgbClr val="63242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2664" y="444044"/>
            <a:ext cx="21175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32423"/>
                </a:solidFill>
              </a:rPr>
              <a:t>При  </a:t>
            </a:r>
            <a:r>
              <a:rPr lang="ru-RU" dirty="0">
                <a:solidFill>
                  <a:srgbClr val="632423"/>
                </a:solidFill>
              </a:rPr>
              <a:t>нажатии на </a:t>
            </a:r>
            <a:r>
              <a:rPr lang="ru-RU" dirty="0" smtClean="0">
                <a:solidFill>
                  <a:srgbClr val="632423"/>
                </a:solidFill>
              </a:rPr>
              <a:t>цифры, если ответ верный – появляется информация, если нет – цифра не исчезает</a:t>
            </a:r>
            <a:endParaRPr lang="ru-RU" dirty="0">
              <a:solidFill>
                <a:srgbClr val="63242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54800" y="4114552"/>
            <a:ext cx="4742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32423"/>
                </a:solidFill>
              </a:rPr>
              <a:t>При  </a:t>
            </a:r>
            <a:r>
              <a:rPr lang="ru-RU" dirty="0">
                <a:solidFill>
                  <a:srgbClr val="632423"/>
                </a:solidFill>
              </a:rPr>
              <a:t>нажатии на </a:t>
            </a:r>
            <a:r>
              <a:rPr lang="ru-RU" dirty="0" smtClean="0">
                <a:solidFill>
                  <a:srgbClr val="632423"/>
                </a:solidFill>
              </a:rPr>
              <a:t>карту – переход к увеличенной карте для проверки ответа, при нажатии на картинку – дополнительная информация к ответу. При щелчке на увеличенные картинки – их исчезновение.</a:t>
            </a:r>
            <a:endParaRPr lang="ru-RU" dirty="0">
              <a:solidFill>
                <a:srgbClr val="63242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9920" y="1077389"/>
            <a:ext cx="271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32423"/>
                </a:solidFill>
              </a:rPr>
              <a:t>назад;</a:t>
            </a:r>
          </a:p>
          <a:p>
            <a:r>
              <a:rPr lang="ru-RU" dirty="0">
                <a:solidFill>
                  <a:srgbClr val="632423"/>
                </a:solidFill>
              </a:rPr>
              <a:t>з</a:t>
            </a:r>
            <a:r>
              <a:rPr lang="ru-RU" dirty="0" smtClean="0">
                <a:solidFill>
                  <a:srgbClr val="632423"/>
                </a:solidFill>
              </a:rPr>
              <a:t>авершить показ;</a:t>
            </a:r>
          </a:p>
          <a:p>
            <a:r>
              <a:rPr lang="ru-RU" dirty="0">
                <a:solidFill>
                  <a:srgbClr val="632423"/>
                </a:solidFill>
              </a:rPr>
              <a:t>п</a:t>
            </a:r>
            <a:r>
              <a:rPr lang="ru-RU" dirty="0" smtClean="0">
                <a:solidFill>
                  <a:srgbClr val="632423"/>
                </a:solidFill>
              </a:rPr>
              <a:t>ереход к последнему показанному слайду</a:t>
            </a:r>
            <a:endParaRPr lang="ru-RU" dirty="0">
              <a:solidFill>
                <a:srgbClr val="63242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6054" y="2619466"/>
            <a:ext cx="163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32423"/>
                </a:solidFill>
              </a:rPr>
              <a:t>далее</a:t>
            </a:r>
            <a:endParaRPr lang="ru-RU" dirty="0">
              <a:solidFill>
                <a:srgbClr val="63242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4370" y="301629"/>
            <a:ext cx="163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32423"/>
                </a:solidFill>
              </a:rPr>
              <a:t>Кнопки навигации:</a:t>
            </a:r>
            <a:endParaRPr lang="ru-RU" dirty="0">
              <a:solidFill>
                <a:srgbClr val="632423"/>
              </a:solidFill>
            </a:endParaRPr>
          </a:p>
        </p:txBody>
      </p:sp>
      <p:sp>
        <p:nvSpPr>
          <p:cNvPr id="21" name="Стрелка влево 20">
            <a:hlinkClick r:id="" action="ppaction://hlinkshowjump?jump=lastslideviewed" highlightClick="1"/>
          </p:cNvPr>
          <p:cNvSpPr/>
          <p:nvPr/>
        </p:nvSpPr>
        <p:spPr>
          <a:xfrm rot="10800000">
            <a:off x="5559895" y="2529495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лево 21">
            <a:hlinkClick r:id="" action="ppaction://hlinkshowjump?jump=endshow" highlightClick="1"/>
          </p:cNvPr>
          <p:cNvSpPr/>
          <p:nvPr/>
        </p:nvSpPr>
        <p:spPr>
          <a:xfrm>
            <a:off x="10369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лево 24">
            <a:hlinkClick r:id="" action="ppaction://hlinkshowjump?jump=endshow" highlightClick="1"/>
          </p:cNvPr>
          <p:cNvSpPr/>
          <p:nvPr/>
        </p:nvSpPr>
        <p:spPr>
          <a:xfrm>
            <a:off x="5381359" y="1125918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4" y="515129"/>
            <a:ext cx="2613653" cy="19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4" y="3515587"/>
            <a:ext cx="2984612" cy="22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124288"/>
            <a:ext cx="8140700" cy="678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Расположен крупнейший  железорудный  бассейн страны.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1253353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43269" y="1061840"/>
            <a:ext cx="5139223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Центрально- Черноземный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28730" y="5661498"/>
            <a:ext cx="7232615" cy="828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КМА - расположен в пределах Курской, Белгородской и </a:t>
            </a:r>
            <a:r>
              <a:rPr lang="ru-RU" sz="2400" smtClean="0"/>
              <a:t>Орловской областей.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67026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http://shop.top-kniga.ru/data/m_ishc/1048/1048191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r="4270"/>
          <a:stretch/>
        </p:blipFill>
        <p:spPr bwMode="auto">
          <a:xfrm>
            <a:off x="7963541" y="969770"/>
            <a:ext cx="1180459" cy="72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188884"/>
            <a:ext cx="8140700" cy="707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6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Преобладает область мезозойской складчатости.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56306" y="239711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2476872" y="308055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25431" y="3036833"/>
            <a:ext cx="625971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6243" y="393280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919163" y="454536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1393797" y="3451048"/>
            <a:ext cx="372863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3</a:t>
            </a:r>
          </a:p>
        </p:txBody>
      </p:sp>
      <p:sp>
        <p:nvSpPr>
          <p:cNvPr id="20" name="Овал 19"/>
          <p:cNvSpPr/>
          <p:nvPr/>
        </p:nvSpPr>
        <p:spPr>
          <a:xfrm>
            <a:off x="4660777" y="3764801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50241" y="1031914"/>
            <a:ext cx="4108277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Дальневосточный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38687" y="5459009"/>
            <a:ext cx="7204071" cy="11788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dirty="0"/>
              <a:t> В состав мезозойских структур входит Восточное Забайкалье, юг Дальнего Востока с Сихотэ-Алинем и Верхояно-</a:t>
            </a:r>
            <a:r>
              <a:rPr lang="ru-RU" sz="2400" dirty="0" err="1"/>
              <a:t>Колымо</a:t>
            </a:r>
            <a:r>
              <a:rPr lang="ru-RU" sz="2400" dirty="0"/>
              <a:t>-Чукотская складчатая </a:t>
            </a:r>
            <a:r>
              <a:rPr lang="ru-RU" sz="2400" dirty="0" smtClean="0"/>
              <a:t>система.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3" y="988788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 descr="http://shop.top-kniga.ru/data/m_ishc/1048/1048191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r="4270"/>
          <a:stretch/>
        </p:blipFill>
        <p:spPr bwMode="auto">
          <a:xfrm>
            <a:off x="7963541" y="969770"/>
            <a:ext cx="1180459" cy="72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261938"/>
            <a:ext cx="8140700" cy="54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высочайшая точка  России.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942299" y="4676827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61840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Северо - Кавказский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62225" y="5661498"/>
            <a:ext cx="7232615" cy="828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Эльбрус 5 642 м - на </a:t>
            </a:r>
            <a:r>
              <a:rPr lang="ru-RU" sz="2400" dirty="0"/>
              <a:t>границе республик Кабардино-Балкария и </a:t>
            </a:r>
            <a:r>
              <a:rPr lang="ru-RU" sz="2400" dirty="0" smtClean="0"/>
              <a:t>Карачаево-Черкесия.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67026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9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133166"/>
            <a:ext cx="8140700" cy="67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Расположена самая большая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800" dirty="0" smtClean="0"/>
              <a:t> равнина в пределах  России.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12937" y="159744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6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1393798" y="296514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95459" y="410148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878760" y="460751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61840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Западно - Сибирский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62225" y="5661498"/>
            <a:ext cx="7232615" cy="828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Западно-Сибирская низменность, площадь около </a:t>
            </a:r>
            <a:r>
              <a:rPr lang="ru-RU" sz="2400" smtClean="0"/>
              <a:t>3 млн.км².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67026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8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7" y="261938"/>
            <a:ext cx="8385175" cy="54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Находятся уникальные месторождения янтаря.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239712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942299" y="462185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02545" y="29712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2282" y="4101483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61840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Северо - Западный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9269" y="5459010"/>
            <a:ext cx="7821644" cy="10306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/>
              <a:t> </a:t>
            </a:r>
            <a:r>
              <a:rPr lang="ru-RU" sz="2400" dirty="0" err="1"/>
              <a:t>Пальмникенское</a:t>
            </a:r>
            <a:r>
              <a:rPr lang="ru-RU" sz="2400" dirty="0"/>
              <a:t> </a:t>
            </a:r>
            <a:r>
              <a:rPr lang="ru-RU" sz="2400" dirty="0" smtClean="0"/>
              <a:t>единственное промышленное </a:t>
            </a:r>
            <a:r>
              <a:rPr lang="ru-RU" sz="2400" dirty="0"/>
              <a:t>месторождение янтаря расположено </a:t>
            </a:r>
            <a:r>
              <a:rPr lang="ru-RU" sz="2400" dirty="0" smtClean="0"/>
              <a:t> </a:t>
            </a:r>
            <a:r>
              <a:rPr lang="ru-RU" sz="2400" dirty="0"/>
              <a:t>в 40 км к северо-западу от г. </a:t>
            </a:r>
            <a:r>
              <a:rPr lang="ru-RU" sz="2400" dirty="0" smtClean="0"/>
              <a:t>Калининграда.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67026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234779" y="2044794"/>
            <a:ext cx="8648063" cy="3067157"/>
            <a:chOff x="350838" y="1867241"/>
            <a:chExt cx="8648063" cy="306715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8" y="1867241"/>
              <a:ext cx="4587628" cy="3067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58" y="1867241"/>
              <a:ext cx="4089543" cy="3067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83" y="967026"/>
            <a:ext cx="1014118" cy="67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0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>
            <a:hlinkClick r:id="" action="ppaction://hlinkshowjump?jump=nextslide" highlightClick="1"/>
          </p:cNvPr>
          <p:cNvSpPr/>
          <p:nvPr/>
        </p:nvSpPr>
        <p:spPr>
          <a:xfrm rot="10800000">
            <a:off x="857091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>
            <a:hlinkClick r:id="" action="ppaction://hlinkshowjump?jump=endshow" highlightClick="1"/>
          </p:cNvPr>
          <p:cNvSpPr/>
          <p:nvPr/>
        </p:nvSpPr>
        <p:spPr>
          <a:xfrm>
            <a:off x="106363" y="6215063"/>
            <a:ext cx="488950" cy="54927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687" y="142044"/>
            <a:ext cx="8385175" cy="661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700"/>
              </a:lnSpc>
              <a:defRPr/>
            </a:pPr>
            <a:r>
              <a:rPr lang="ru-RU" sz="2800" dirty="0"/>
              <a:t>  </a:t>
            </a:r>
            <a:r>
              <a:rPr lang="ru-RU" sz="2800" dirty="0" smtClean="0"/>
              <a:t>Находится город, получивший в 2010 г. статус соляной столицы России.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24624" y="142044"/>
            <a:ext cx="649288" cy="5857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969770"/>
            <a:ext cx="7768246" cy="4489239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02674" y="34711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942299" y="4621856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2583404" y="4169762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24111" y="3764131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96973" y="3139955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51622" y="3913348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89105" y="422576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38053" y="2971279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95459" y="4012704"/>
            <a:ext cx="37286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78533" y="3950560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098960" y="3232144"/>
            <a:ext cx="603682" cy="337352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71662" y="1061840"/>
            <a:ext cx="477429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  </a:t>
            </a:r>
            <a:r>
              <a:rPr lang="ru-RU" sz="2800" dirty="0" smtClean="0"/>
              <a:t>Уральский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9269" y="5459010"/>
            <a:ext cx="7821644" cy="10306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Соликамск </a:t>
            </a:r>
            <a:r>
              <a:rPr lang="ru-RU" sz="2400" dirty="0"/>
              <a:t>расположен в пределах уникального Верхнекамского месторождения калийных и калийно-магниевых солей</a:t>
            </a:r>
            <a:r>
              <a:rPr lang="ru-RU" sz="2400" dirty="0" smtClean="0"/>
              <a:t>. Пермский край. </a:t>
            </a:r>
            <a:endParaRPr lang="ru-RU" sz="2400" dirty="0"/>
          </a:p>
        </p:txBody>
      </p:sp>
      <p:pic>
        <p:nvPicPr>
          <p:cNvPr id="24" name="Рисунок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967026"/>
            <a:ext cx="1145259" cy="72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83" y="967026"/>
            <a:ext cx="1014118" cy="67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2396973" y="920913"/>
            <a:ext cx="4706339" cy="5627690"/>
            <a:chOff x="2024111" y="950286"/>
            <a:chExt cx="4706339" cy="562769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111" y="950286"/>
              <a:ext cx="4706339" cy="5627690"/>
            </a:xfrm>
            <a:prstGeom prst="rect">
              <a:avLst/>
            </a:prstGeom>
            <a:ln w="31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Куб 25"/>
            <p:cNvSpPr/>
            <p:nvPr/>
          </p:nvSpPr>
          <p:spPr>
            <a:xfrm>
              <a:off x="4678533" y="3002001"/>
              <a:ext cx="446193" cy="398819"/>
            </a:xfrm>
            <a:prstGeom prst="cub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926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Рекорды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Рекорды России</Template>
  <TotalTime>1160</TotalTime>
  <Words>1210</Words>
  <Application>Microsoft Office PowerPoint</Application>
  <PresentationFormat>Экран (4:3)</PresentationFormat>
  <Paragraphs>447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Рекорды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Районы России</dc:title>
  <dc:subject>Викторина для 9 классов</dc:subject>
  <dc:creator>Передельская Т.В.</dc:creator>
  <cp:lastModifiedBy>Сашуня</cp:lastModifiedBy>
  <cp:revision>58</cp:revision>
  <dcterms:created xsi:type="dcterms:W3CDTF">2011-05-08T07:19:17Z</dcterms:created>
  <dcterms:modified xsi:type="dcterms:W3CDTF">2019-12-15T17:51:29Z</dcterms:modified>
</cp:coreProperties>
</file>