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60" r:id="rId6"/>
    <p:sldId id="264" r:id="rId7"/>
    <p:sldId id="265" r:id="rId8"/>
    <p:sldId id="263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CDA"/>
    <a:srgbClr val="487C5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2798D-04CA-4D68-B5A3-4C90816872D4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86C86-6794-49E1-8C78-AF7BBFD972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6C86-6794-49E1-8C78-AF7BBFD9729D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0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08EB-DFBC-459B-A619-C7BA4535B3DB}" type="datetimeFigureOut">
              <a:rPr lang="ru-RU" smtClean="0"/>
              <a:pPr/>
              <a:t>29.09.2010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C27FE-49A6-4E12-91CE-C52C40697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5918" y="6072206"/>
            <a:ext cx="585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Учитель географии Шапель Л.Н. </a:t>
            </a:r>
          </a:p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МОУ «СОШ №172» г.Зеленогорск Красноярского края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428596" y="1285860"/>
            <a:ext cx="8358246" cy="4780982"/>
            <a:chOff x="428596" y="1214422"/>
            <a:chExt cx="8358246" cy="4780982"/>
          </a:xfrm>
        </p:grpSpPr>
        <p:sp>
          <p:nvSpPr>
            <p:cNvPr id="8" name="TextBox 7"/>
            <p:cNvSpPr txBox="1"/>
            <p:nvPr/>
          </p:nvSpPr>
          <p:spPr>
            <a:xfrm>
              <a:off x="428596" y="1214422"/>
              <a:ext cx="835824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/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А1</a:t>
              </a:r>
              <a:r>
                <a:rPr lang="ru-RU" dirty="0" smtClean="0"/>
                <a:t>. В каком заливе расположена крайняя западная точка России?</a:t>
              </a:r>
            </a:p>
            <a:p>
              <a:pPr marL="800100" lvl="1" indent="-342900"/>
              <a:r>
                <a:rPr lang="ru-RU" dirty="0" smtClean="0"/>
                <a:t>А.  Гданьском          Б.  Финском</a:t>
              </a:r>
            </a:p>
            <a:p>
              <a:pPr marL="800100" lvl="1" indent="-342900"/>
              <a:r>
                <a:rPr lang="ru-RU" dirty="0" smtClean="0"/>
                <a:t>В.  Рижском             </a:t>
              </a:r>
              <a:r>
                <a:rPr lang="ru-RU" dirty="0" smtClean="0">
                  <a:solidFill>
                    <a:schemeClr val="tx1"/>
                  </a:solidFill>
                </a:rPr>
                <a:t>Г.   Ботническом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28596" y="2143116"/>
              <a:ext cx="835824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/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А2. </a:t>
              </a:r>
              <a:r>
                <a:rPr lang="ru-RU" dirty="0" smtClean="0"/>
                <a:t>Крайняя южная точка России –гора Базардюзю- расположена в горах</a:t>
              </a:r>
            </a:p>
            <a:p>
              <a:pPr marL="800100" lvl="1" indent="-342900"/>
              <a:r>
                <a:rPr lang="ru-RU" dirty="0" smtClean="0"/>
                <a:t>А.  Кавказа               Б.  Сихоте-Алинь</a:t>
              </a:r>
            </a:p>
            <a:p>
              <a:pPr marL="800100" lvl="1" indent="-342900"/>
              <a:r>
                <a:rPr lang="ru-RU" dirty="0" smtClean="0"/>
                <a:t>В.  Алтай                   Г.   Восточного Саяна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8596" y="3071810"/>
              <a:ext cx="835824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/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А3</a:t>
              </a:r>
              <a:r>
                <a:rPr lang="ru-RU" dirty="0" smtClean="0"/>
                <a:t>. По какому проливу проходит морская граница между Россией (остров  Сахалин)и Японией?</a:t>
              </a:r>
            </a:p>
            <a:p>
              <a:pPr marL="800100" lvl="1" indent="-342900"/>
              <a:r>
                <a:rPr lang="ru-RU" dirty="0" smtClean="0"/>
                <a:t>А.  Берингову      Б.  Татарскому     В.  Лаперуза        Г.  Лонга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8596" y="4071942"/>
              <a:ext cx="835824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/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А4</a:t>
              </a:r>
              <a:r>
                <a:rPr lang="ru-RU" dirty="0" smtClean="0"/>
                <a:t>. С каким из перечисленных государств граничит Россия?</a:t>
              </a:r>
            </a:p>
            <a:p>
              <a:pPr marL="800100" lvl="1" indent="-342900"/>
              <a:r>
                <a:rPr lang="ru-RU" dirty="0" smtClean="0"/>
                <a:t>А.  Китай                   Б. Иран </a:t>
              </a:r>
            </a:p>
            <a:p>
              <a:pPr marL="800100" lvl="1" indent="-342900"/>
              <a:r>
                <a:rPr lang="ru-RU" dirty="0" smtClean="0"/>
                <a:t>В. Армения              Г.  Молдавия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8596" y="5072074"/>
              <a:ext cx="835824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/>
              <a:r>
                <a:rPr lang="ru-RU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А5</a:t>
              </a:r>
              <a:r>
                <a:rPr lang="ru-RU" dirty="0" smtClean="0"/>
                <a:t>. Сухопутную границу с Россией имеют: </a:t>
              </a:r>
            </a:p>
            <a:p>
              <a:pPr marL="800100" lvl="1" indent="-342900"/>
              <a:r>
                <a:rPr lang="ru-RU" dirty="0" smtClean="0"/>
                <a:t>А.  Армения, Грузия         Б.  Монголия, Белоруссия</a:t>
              </a:r>
            </a:p>
            <a:p>
              <a:pPr marL="800100" lvl="1" indent="-342900"/>
              <a:r>
                <a:rPr lang="ru-RU" dirty="0" smtClean="0"/>
                <a:t>В.  Швеция, Молдавия     Г .  Туркмения, Узбекистан</a:t>
              </a: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285720" y="357166"/>
            <a:ext cx="85725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ЕГЭ, ГИА </a:t>
            </a:r>
          </a:p>
          <a:p>
            <a:pPr algn="ctr">
              <a:lnSpc>
                <a:spcPts val="3000"/>
              </a:lnSpc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«Природа России. Введение»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14290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А6</a:t>
            </a:r>
            <a:r>
              <a:rPr lang="ru-RU" dirty="0" smtClean="0"/>
              <a:t>.  Самым северным соседом России является</a:t>
            </a:r>
          </a:p>
          <a:p>
            <a:pPr marL="800100" lvl="1" indent="-342900"/>
            <a:r>
              <a:rPr lang="ru-RU" dirty="0" smtClean="0"/>
              <a:t>А.  Швеция                 Б.  Дания</a:t>
            </a:r>
          </a:p>
          <a:p>
            <a:pPr marL="800100" lvl="1" indent="-342900"/>
            <a:r>
              <a:rPr lang="ru-RU" dirty="0" smtClean="0"/>
              <a:t>В.  Бельгия                  </a:t>
            </a:r>
            <a:r>
              <a:rPr lang="ru-RU" dirty="0" smtClean="0">
                <a:solidFill>
                  <a:schemeClr val="tx1"/>
                </a:solidFill>
              </a:rPr>
              <a:t>Г.   Норвегия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58" y="1142984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А7.    </a:t>
            </a:r>
            <a:r>
              <a:rPr lang="ru-RU" dirty="0" smtClean="0"/>
              <a:t>Кто из перечисленных путешественников исследовал Приморье и Приамурье? </a:t>
            </a:r>
          </a:p>
          <a:p>
            <a:pPr marL="800100" lvl="1" indent="-342900"/>
            <a:r>
              <a:rPr lang="ru-RU" dirty="0" smtClean="0"/>
              <a:t>А.  Е. Хабаров              Б.  В. Юнкер</a:t>
            </a:r>
          </a:p>
          <a:p>
            <a:pPr marL="800100" lvl="1" indent="-342900"/>
            <a:r>
              <a:rPr lang="ru-RU" dirty="0" smtClean="0"/>
              <a:t>В.  И. Крузенштерн     Г.   А. Гумбольдт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158" y="2071678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А8</a:t>
            </a:r>
            <a:r>
              <a:rPr lang="ru-RU" dirty="0" smtClean="0"/>
              <a:t>.  Кто из перечисленных исследователей изучал остров Сахалин?</a:t>
            </a:r>
          </a:p>
          <a:p>
            <a:pPr marL="800100" lvl="1" indent="-342900"/>
            <a:r>
              <a:rPr lang="ru-RU" dirty="0" smtClean="0"/>
              <a:t>А.  А. Ферсман         Б.  П. Козлов</a:t>
            </a:r>
          </a:p>
          <a:p>
            <a:pPr marL="800100" lvl="1" indent="-342900"/>
            <a:r>
              <a:rPr lang="ru-RU" dirty="0" smtClean="0"/>
              <a:t>В.  Г. Невельской     Г.  А. Воейков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7158" y="3000372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А9.  </a:t>
            </a:r>
            <a:r>
              <a:rPr lang="ru-RU" dirty="0" smtClean="0"/>
              <a:t>Россия занимает на материке Евразия его:</a:t>
            </a:r>
          </a:p>
          <a:p>
            <a:pPr marL="800100" lvl="1" indent="-342900"/>
            <a:r>
              <a:rPr lang="ru-RU" dirty="0" smtClean="0"/>
              <a:t>А.  Центральную часть                  Б. Северную часть </a:t>
            </a:r>
          </a:p>
          <a:p>
            <a:pPr marL="800100" lvl="1" indent="-342900"/>
            <a:r>
              <a:rPr lang="ru-RU" dirty="0" smtClean="0"/>
              <a:t>В. Северо-восточную часть          Г.  Восточную часть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158" y="3929066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А10. </a:t>
            </a:r>
            <a:r>
              <a:rPr lang="ru-RU" dirty="0" smtClean="0"/>
              <a:t>Баренцево и Карское моря отделяются друг от друга островами </a:t>
            </a:r>
          </a:p>
          <a:p>
            <a:pPr marL="800100" lvl="1" indent="-342900"/>
            <a:r>
              <a:rPr lang="ru-RU" dirty="0" smtClean="0"/>
              <a:t>А.  Северная Земля          Б.  Новая Земля</a:t>
            </a:r>
          </a:p>
          <a:p>
            <a:pPr marL="800100" lvl="1" indent="-342900"/>
            <a:r>
              <a:rPr lang="ru-RU" dirty="0" smtClean="0"/>
              <a:t>В.  Новосибирские            Г .  Земля Франца-Иосифа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7158" y="4857760"/>
            <a:ext cx="842968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А11</a:t>
            </a:r>
            <a:r>
              <a:rPr lang="ru-RU" dirty="0" smtClean="0"/>
              <a:t>. При переезде из одного часового пояса в другой стрелки часов нужно перевести вперед, если продвигаетесь  на </a:t>
            </a:r>
          </a:p>
          <a:p>
            <a:pPr marL="800100" lvl="1" indent="-342900"/>
            <a:r>
              <a:rPr lang="ru-RU" dirty="0" smtClean="0"/>
              <a:t>А.  Восток     Б.  Запад </a:t>
            </a:r>
          </a:p>
          <a:p>
            <a:pPr marL="800100" lvl="1" indent="-342900"/>
            <a:r>
              <a:rPr lang="ru-RU" dirty="0" smtClean="0"/>
              <a:t>В.  Север      Г .  Юг </a:t>
            </a:r>
          </a:p>
        </p:txBody>
      </p:sp>
      <p:sp>
        <p:nvSpPr>
          <p:cNvPr id="15" name="Скругленный прямоугольник 14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 descr="711_1"/>
          <p:cNvPicPr>
            <a:picLocks noChangeAspect="1" noChangeArrowheads="1"/>
          </p:cNvPicPr>
          <p:nvPr/>
        </p:nvPicPr>
        <p:blipFill>
          <a:blip r:embed="rId3" cstate="email">
            <a:lum bright="-30000" contrast="54000"/>
          </a:blip>
          <a:srcRect/>
          <a:stretch>
            <a:fillRect/>
          </a:stretch>
        </p:blipFill>
        <p:spPr bwMode="auto">
          <a:xfrm>
            <a:off x="1357290" y="1071546"/>
            <a:ext cx="646907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57158" y="357166"/>
            <a:ext cx="8429684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</a:rPr>
              <a:t>А12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.  Мыс Челюскин обозначен на карте России буквой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407464" y="4714884"/>
          <a:ext cx="7736536" cy="428628"/>
        </p:xfrm>
        <a:graphic>
          <a:graphicData uri="http://schemas.openxmlformats.org/drawingml/2006/table">
            <a:tbl>
              <a:tblPr/>
              <a:tblGrid>
                <a:gridCol w="333282"/>
                <a:gridCol w="1601275"/>
                <a:gridCol w="333282"/>
                <a:gridCol w="1600429"/>
                <a:gridCol w="333282"/>
                <a:gridCol w="1600429"/>
                <a:gridCol w="333282"/>
                <a:gridCol w="1601275"/>
              </a:tblGrid>
              <a:tr h="428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A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2)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B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3)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C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4)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ea typeface="Times New Roman"/>
                          <a:cs typeface="Times New Roman"/>
                        </a:rPr>
                        <a:t>D</a:t>
                      </a:r>
                      <a:endParaRPr lang="ru-R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57158" y="5143512"/>
            <a:ext cx="842968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А13</a:t>
            </a:r>
            <a:r>
              <a:rPr lang="ru-RU" dirty="0" smtClean="0"/>
              <a:t>.   За 6 часов Земля поворачивается вокруг своей оси на </a:t>
            </a:r>
          </a:p>
          <a:p>
            <a:r>
              <a:rPr lang="ru-RU" dirty="0" smtClean="0"/>
              <a:t>              А. 12°  	  Б. 36° 	</a:t>
            </a:r>
          </a:p>
          <a:p>
            <a:r>
              <a:rPr lang="ru-RU" dirty="0" smtClean="0"/>
              <a:t>              В. 60° 	Г.  90° 	</a:t>
            </a:r>
          </a:p>
        </p:txBody>
      </p:sp>
      <p:sp>
        <p:nvSpPr>
          <p:cNvPr id="9" name="Скругленный прямоугольник 8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D:\8\Введение_черновик\ЕГЭ\1.jpg"/>
          <p:cNvPicPr>
            <a:picLocks noChangeAspect="1" noChangeArrowheads="1"/>
          </p:cNvPicPr>
          <p:nvPr/>
        </p:nvPicPr>
        <p:blipFill>
          <a:blip r:embed="rId3" cstate="email">
            <a:lum bright="10000"/>
          </a:blip>
          <a:srcRect/>
          <a:stretch>
            <a:fillRect/>
          </a:stretch>
        </p:blipFill>
        <p:spPr bwMode="auto">
          <a:xfrm>
            <a:off x="2285984" y="1500174"/>
            <a:ext cx="6297937" cy="3421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571604" y="5214950"/>
          <a:ext cx="5929356" cy="731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76452"/>
                <a:gridCol w="1976452"/>
                <a:gridCol w="1976452"/>
              </a:tblGrid>
              <a:tr h="3351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</a:tr>
              <a:tr h="3351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28596" y="357166"/>
            <a:ext cx="835824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В1.  </a:t>
            </a:r>
            <a:r>
              <a:rPr lang="ru-RU" dirty="0" smtClean="0"/>
              <a:t>Установите соответствие между полуостровом и буквой, которой он обозначен на карте России. Запишите в таблицу буквы, соответствующие выбранным ответам.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8596" y="1571612"/>
            <a:ext cx="1785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Полуостров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Ямал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Канин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Гыданский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1472" y="3143248"/>
            <a:ext cx="13573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Буква</a:t>
            </a:r>
          </a:p>
          <a:p>
            <a:pPr marL="342900" indent="-342900"/>
            <a:r>
              <a:rPr lang="ru-RU" dirty="0" smtClean="0"/>
              <a:t>А)  А</a:t>
            </a:r>
          </a:p>
          <a:p>
            <a:pPr marL="342900" indent="-342900"/>
            <a:r>
              <a:rPr lang="ru-RU" dirty="0" smtClean="0"/>
              <a:t>Б)  Б</a:t>
            </a:r>
          </a:p>
          <a:p>
            <a:pPr marL="342900" indent="-342900"/>
            <a:r>
              <a:rPr lang="ru-RU" dirty="0" smtClean="0"/>
              <a:t>В)  В</a:t>
            </a:r>
          </a:p>
          <a:p>
            <a:pPr marL="342900" indent="-342900"/>
            <a:r>
              <a:rPr lang="ru-RU" dirty="0" smtClean="0"/>
              <a:t>Г)   Г</a:t>
            </a:r>
            <a:endParaRPr lang="ru-RU" dirty="0"/>
          </a:p>
        </p:txBody>
      </p:sp>
      <p:sp>
        <p:nvSpPr>
          <p:cNvPr id="10" name="Скругленный прямоугольник 9">
            <a:hlinkClick r:id="" action="ppaction://hlinkshowjump?jump=nextslide"/>
          </p:cNvPr>
          <p:cNvSpPr/>
          <p:nvPr/>
        </p:nvSpPr>
        <p:spPr>
          <a:xfrm>
            <a:off x="7715272" y="6215082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643042" y="5286388"/>
          <a:ext cx="5929356" cy="731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76452"/>
                <a:gridCol w="1976452"/>
                <a:gridCol w="1976452"/>
              </a:tblGrid>
              <a:tr h="3351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</a:tr>
              <a:tr h="3351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7158" y="357166"/>
            <a:ext cx="835824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В2.  </a:t>
            </a:r>
            <a:r>
              <a:rPr lang="ru-RU" dirty="0" smtClean="0"/>
              <a:t>Установите соответствие между морем и буквой, которой оно обозначено на карте России. Запишите в таблицу буквы, соответствующие выбранным ответам.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57158" y="1714488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Полуостров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Охотское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Лаптевых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Карское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28596" y="3071810"/>
            <a:ext cx="1428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Буква</a:t>
            </a:r>
          </a:p>
          <a:p>
            <a:pPr marL="342900" indent="-342900"/>
            <a:r>
              <a:rPr lang="ru-RU" dirty="0" smtClean="0"/>
              <a:t>А)  А</a:t>
            </a:r>
          </a:p>
          <a:p>
            <a:pPr marL="342900" indent="-342900"/>
            <a:r>
              <a:rPr lang="ru-RU" dirty="0" smtClean="0"/>
              <a:t>Б)  Б</a:t>
            </a:r>
          </a:p>
          <a:p>
            <a:pPr marL="342900" indent="-342900"/>
            <a:r>
              <a:rPr lang="ru-RU" dirty="0" smtClean="0"/>
              <a:t>В)  В</a:t>
            </a:r>
          </a:p>
          <a:p>
            <a:pPr marL="342900" indent="-342900"/>
            <a:r>
              <a:rPr lang="ru-RU" dirty="0" smtClean="0"/>
              <a:t>Г)  Г</a:t>
            </a:r>
            <a:endParaRPr lang="ru-RU" dirty="0"/>
          </a:p>
        </p:txBody>
      </p:sp>
      <p:pic>
        <p:nvPicPr>
          <p:cNvPr id="2" name="Picture 2" descr="D:\8\Введение_черновик\ЕГЭ\2.jpg"/>
          <p:cNvPicPr>
            <a:picLocks noChangeAspect="1" noChangeArrowheads="1"/>
          </p:cNvPicPr>
          <p:nvPr/>
        </p:nvPicPr>
        <p:blipFill>
          <a:blip r:embed="rId3" cstate="email">
            <a:lum contrast="-10000"/>
          </a:blip>
          <a:srcRect/>
          <a:stretch>
            <a:fillRect/>
          </a:stretch>
        </p:blipFill>
        <p:spPr bwMode="auto">
          <a:xfrm>
            <a:off x="2143108" y="1571612"/>
            <a:ext cx="6575400" cy="34413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Скругленный прямоугольник 9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643042" y="5286388"/>
          <a:ext cx="5929356" cy="731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76452"/>
                <a:gridCol w="1976452"/>
                <a:gridCol w="1976452"/>
              </a:tblGrid>
              <a:tr h="3351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b="0" dirty="0"/>
                    </a:p>
                  </a:txBody>
                  <a:tcPr/>
                </a:tc>
              </a:tr>
              <a:tr h="3351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7158" y="357166"/>
            <a:ext cx="835824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В3.  </a:t>
            </a:r>
            <a:r>
              <a:rPr lang="ru-RU" dirty="0" smtClean="0"/>
              <a:t>Установите соответствие между крайними точками и буквой, которой она обозначена на карте России. Запишите в таблицу буквы, соответствующие выбранным ответам.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57158" y="1714488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Крайняя точка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Мыс Дежнева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Мыс Челюскин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Мыс Канин Нос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28596" y="3071810"/>
            <a:ext cx="1428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Буква</a:t>
            </a:r>
          </a:p>
          <a:p>
            <a:pPr marL="342900" indent="-342900"/>
            <a:r>
              <a:rPr lang="ru-RU" dirty="0" smtClean="0"/>
              <a:t>А)  А</a:t>
            </a:r>
          </a:p>
          <a:p>
            <a:pPr marL="342900" indent="-342900"/>
            <a:r>
              <a:rPr lang="ru-RU" dirty="0" smtClean="0"/>
              <a:t>Б)  </a:t>
            </a:r>
            <a:r>
              <a:rPr lang="ru-RU" dirty="0" smtClean="0"/>
              <a:t>В</a:t>
            </a:r>
            <a:endParaRPr lang="ru-RU" dirty="0" smtClean="0"/>
          </a:p>
          <a:p>
            <a:pPr marL="342900" indent="-342900"/>
            <a:r>
              <a:rPr lang="ru-RU" dirty="0" smtClean="0"/>
              <a:t>В)  С</a:t>
            </a:r>
          </a:p>
          <a:p>
            <a:pPr marL="342900" indent="-342900"/>
            <a:r>
              <a:rPr lang="ru-RU" dirty="0" smtClean="0"/>
              <a:t>Г)  </a:t>
            </a:r>
            <a:r>
              <a:rPr lang="en-US" dirty="0" smtClean="0"/>
              <a:t>D</a:t>
            </a:r>
            <a:endParaRPr lang="ru-RU" dirty="0"/>
          </a:p>
        </p:txBody>
      </p:sp>
      <p:pic>
        <p:nvPicPr>
          <p:cNvPr id="1026" name="Picture 2" descr="D:\8\Введение_черновик\ЕГЭ\3.jpg"/>
          <p:cNvPicPr>
            <a:picLocks noChangeAspect="1" noChangeArrowheads="1"/>
          </p:cNvPicPr>
          <p:nvPr/>
        </p:nvPicPr>
        <p:blipFill>
          <a:blip r:embed="rId3" cstate="email">
            <a:lum bright="10000"/>
          </a:blip>
          <a:srcRect/>
          <a:stretch>
            <a:fillRect/>
          </a:stretch>
        </p:blipFill>
        <p:spPr bwMode="auto">
          <a:xfrm>
            <a:off x="2428860" y="1500174"/>
            <a:ext cx="6334499" cy="3500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Скругленный прямоугольник 9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285728"/>
            <a:ext cx="8358246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В4. </a:t>
            </a:r>
            <a:r>
              <a:rPr lang="ru-RU" dirty="0" smtClean="0"/>
              <a:t>Выбери из перечисленных три страны, с которыми граничит Россия. 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Норвегия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Финляндия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Швеция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Армения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Азербайджан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Молдавия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7158" y="2428868"/>
            <a:ext cx="8358246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В5. </a:t>
            </a:r>
            <a:r>
              <a:rPr lang="ru-RU" dirty="0" smtClean="0"/>
              <a:t>Выбери из перечисленных три страны, с которыми Россия имеет самую    протяженную сухопутную границу.  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Казахстан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Китай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Монголия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Украина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Финляндия</a:t>
            </a:r>
          </a:p>
          <a:p>
            <a:pPr marL="1257300" lvl="2" indent="-342900">
              <a:buAutoNum type="arabicPeriod"/>
            </a:pPr>
            <a:r>
              <a:rPr lang="ru-RU" dirty="0" smtClean="0"/>
              <a:t>Белоруссия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158" y="4929198"/>
            <a:ext cx="835824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/>
              <a:t>В6.  Определите, когда по московскому времени совершит посадку в Москве  </a:t>
            </a:r>
          </a:p>
          <a:p>
            <a:pPr marL="342900" indent="-342900"/>
            <a:r>
              <a:rPr lang="ru-RU" dirty="0" smtClean="0"/>
              <a:t>        (</a:t>
            </a:r>
            <a:r>
              <a:rPr lang="en-US" dirty="0" smtClean="0"/>
              <a:t>II </a:t>
            </a:r>
            <a:r>
              <a:rPr lang="ru-RU" dirty="0" smtClean="0"/>
              <a:t>часовой пояс) самолет, вылетевший из Екатеринбурга (</a:t>
            </a:r>
            <a:r>
              <a:rPr lang="en-US" dirty="0" smtClean="0"/>
              <a:t>IV </a:t>
            </a:r>
            <a:r>
              <a:rPr lang="ru-RU" dirty="0" smtClean="0"/>
              <a:t>часовой пояс) в </a:t>
            </a:r>
          </a:p>
          <a:p>
            <a:pPr marL="342900" indent="-342900"/>
            <a:r>
              <a:rPr lang="ru-RU" dirty="0" smtClean="0"/>
              <a:t>        11 часов по московскому времени и находившийся в полете </a:t>
            </a:r>
            <a:r>
              <a:rPr lang="ru-RU" dirty="0" smtClean="0"/>
              <a:t>2 часа</a:t>
            </a:r>
            <a:r>
              <a:rPr lang="ru-RU" dirty="0" smtClean="0"/>
              <a:t>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714744" y="1357298"/>
            <a:ext cx="4929222" cy="428628"/>
          </a:xfrm>
          <a:prstGeom prst="rect">
            <a:avLst/>
          </a:prstGeom>
          <a:solidFill>
            <a:schemeClr val="accent1">
              <a:alpha val="0"/>
            </a:schemeClr>
          </a:solidFill>
          <a:ln w="31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Запишите цифры в порядке возрастания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14744" y="3714752"/>
            <a:ext cx="4929222" cy="428628"/>
          </a:xfrm>
          <a:prstGeom prst="rect">
            <a:avLst/>
          </a:prstGeom>
          <a:solidFill>
            <a:schemeClr val="accent1">
              <a:alpha val="0"/>
            </a:schemeClr>
          </a:solidFill>
          <a:ln w="31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Запишите цифры в порядке возрастания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86182" y="1857364"/>
            <a:ext cx="214314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Ответ: ________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00496" y="4286256"/>
            <a:ext cx="2143140" cy="28575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Ответ: ________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285728"/>
            <a:ext cx="8429684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</a:rPr>
              <a:t>С1.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Средняя соленость поверхностных вод Балтийского моря значительно ниже средней солености Атлантического океана в этих широтах. Укажите не менее двух причин.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00958" y="1357298"/>
            <a:ext cx="1285884" cy="2857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2910" y="4357694"/>
            <a:ext cx="7858180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Баренцево море находится севернее Белого, но оно теплее за счет поступления теплых водных масс Северо - Атлантического течения. Воды Северо – Атлантического  течения не поступают в Белое море, т.к.  оно уходит к западным берегам островов Новой Земли. Белое море – внутреннее, глубоко врезанное в сушу. Относительно теплые воды Баренцева моря поступают в него ограниченно.</a:t>
            </a:r>
            <a:endParaRPr lang="ru-RU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7158" y="3000372"/>
            <a:ext cx="8429684" cy="7819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18000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</a:rPr>
              <a:t>С2.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Почему климат Баренцева моря значительно теплее, чем Белого?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1857364"/>
            <a:ext cx="785818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Баренцево море – внутреннее, поэтому имеет слабую связь с водами Атлантического океана.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 smtClean="0"/>
              <a:t>Опресняющее влияние рек, впадающих в Балтийское море.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00958" y="3929066"/>
            <a:ext cx="1285884" cy="2857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13" name="Скругленный прямоугольник 12">
            <a:hlinkClick r:id="" action="ppaction://hlinkshowjump?jump=nextslide"/>
          </p:cNvPr>
          <p:cNvSpPr/>
          <p:nvPr/>
        </p:nvSpPr>
        <p:spPr>
          <a:xfrm>
            <a:off x="7715272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Далее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142852"/>
            <a:ext cx="8715436" cy="6500858"/>
          </a:xfrm>
          <a:prstGeom prst="roundRect">
            <a:avLst>
              <a:gd name="adj" fmla="val 1467"/>
            </a:avLst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>
            <a:hlinkClick r:id="" action="ppaction://hlinkshowjump?jump=endshow"/>
          </p:cNvPr>
          <p:cNvSpPr/>
          <p:nvPr/>
        </p:nvSpPr>
        <p:spPr>
          <a:xfrm>
            <a:off x="357158" y="6286520"/>
            <a:ext cx="1071570" cy="285752"/>
          </a:xfrm>
          <a:prstGeom prst="roundRect">
            <a:avLst/>
          </a:prstGeom>
          <a:solidFill>
            <a:schemeClr val="bg1">
              <a:lumMod val="95000"/>
              <a:alpha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Выход </a:t>
            </a:r>
            <a:endParaRPr lang="ru-RU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285729"/>
            <a:ext cx="8429684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</a:rPr>
              <a:t>С3.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На каком меридиане расположен пункт, если известно, что в полдень по времени Гринвичского меридиана местное солнечное время в нем 16 часов? Ход ваших рассуждений запишите.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429520" y="1285860"/>
            <a:ext cx="1285884" cy="2857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1785926"/>
            <a:ext cx="785818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just"/>
            <a:r>
              <a:rPr lang="ru-RU" dirty="0" smtClean="0"/>
              <a:t>На Гринвичском меридиане 12 часов. Пункт,  в котором 16 часов расположен    восточнее (В.Д.)  Разница времени 4 часа. Учитывая, что за один час Земля совершает оборот в 15°, то за 4 часа 60° В.Д. (4ч. </a:t>
            </a:r>
            <a:r>
              <a:rPr lang="en-US" dirty="0" smtClean="0"/>
              <a:t>x</a:t>
            </a:r>
            <a:r>
              <a:rPr lang="ru-RU" dirty="0" smtClean="0"/>
              <a:t> 15°= 60°). 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86182" y="3143248"/>
            <a:ext cx="1785950" cy="3571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Ответы А, В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3714752"/>
          <a:ext cx="8572564" cy="20309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  <a:gridCol w="612326"/>
              </a:tblGrid>
              <a:tr h="558270">
                <a:tc>
                  <a:txBody>
                    <a:bodyPr/>
                    <a:lstStyle/>
                    <a:p>
                      <a:r>
                        <a:rPr lang="ru-RU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№</a:t>
                      </a:r>
                      <a:endParaRPr lang="ru-RU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558270">
                <a:tc>
                  <a:txBody>
                    <a:bodyPr/>
                    <a:lstStyle/>
                    <a:p>
                      <a:r>
                        <a:rPr lang="ru-RU" sz="2000" b="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b="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</a:t>
                      </a:r>
                      <a:endParaRPr lang="ru-RU" sz="20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58270">
                <a:tc>
                  <a:txBody>
                    <a:bodyPr/>
                    <a:lstStyle/>
                    <a:p>
                      <a:r>
                        <a:rPr lang="ru-RU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2в</a:t>
                      </a:r>
                    </a:p>
                    <a:p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1а</a:t>
                      </a:r>
                    </a:p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2в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3б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1г</a:t>
                      </a:r>
                    </a:p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2в</a:t>
                      </a:r>
                    </a:p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125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123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869</Words>
  <Application>Microsoft Office PowerPoint</Application>
  <PresentationFormat>Экран (4:3)</PresentationFormat>
  <Paragraphs>185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ЕГЭ ГИА_Введение</dc:title>
  <dc:subject>Природа России</dc:subject>
  <dc:creator>Шапель Л.Н.</dc:creator>
  <cp:lastModifiedBy>User</cp:lastModifiedBy>
  <cp:revision>126</cp:revision>
  <dcterms:created xsi:type="dcterms:W3CDTF">2010-06-30T16:45:36Z</dcterms:created>
  <dcterms:modified xsi:type="dcterms:W3CDTF">2010-09-29T18:26:53Z</dcterms:modified>
</cp:coreProperties>
</file>