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7" r:id="rId3"/>
    <p:sldId id="262" r:id="rId4"/>
    <p:sldId id="256" r:id="rId5"/>
    <p:sldId id="259" r:id="rId6"/>
    <p:sldId id="258" r:id="rId7"/>
    <p:sldId id="261" r:id="rId8"/>
    <p:sldId id="260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 autoAdjust="0"/>
  </p:normalViewPr>
  <p:slideViewPr>
    <p:cSldViewPr>
      <p:cViewPr varScale="1">
        <p:scale>
          <a:sx n="72" d="100"/>
          <a:sy n="72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1FC18-8D3E-41A9-89D7-440BBDFC9882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1DA3F68-8568-4422-837B-D5DCFFBF51C9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Необходимо учитывать, что на картах линии градусной сети могут быть проведены через разное расстояние: иногда через 10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граду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иногда через 20 и т.п.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37402A-CFCB-4EA3-A7F8-82BF700390D8}" type="parTrans" cxnId="{9DF4B314-45F0-4B5B-A973-766309C83EB9}">
      <dgm:prSet/>
      <dgm:spPr/>
      <dgm:t>
        <a:bodyPr/>
        <a:lstStyle/>
        <a:p>
          <a:endParaRPr lang="ru-RU"/>
        </a:p>
      </dgm:t>
    </dgm:pt>
    <dgm:pt modelId="{5123800B-8C00-4271-9197-B4C04B1E4A60}" type="sibTrans" cxnId="{9DF4B314-45F0-4B5B-A973-766309C83EB9}">
      <dgm:prSet/>
      <dgm:spPr/>
      <dgm:t>
        <a:bodyPr/>
        <a:lstStyle/>
        <a:p>
          <a:endParaRPr lang="ru-RU"/>
        </a:p>
      </dgm:t>
    </dgm:pt>
    <dgm:pt modelId="{8937C266-B979-4243-B335-15C8D39EFCD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Прежде чем определять координаты следует внимательно изучить предлагаемый фрагмент карты и установить интервалы проведения линий параллелей и меридианов.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6478CC-5EB3-41FC-AD11-EB0B73FF26C6}" type="parTrans" cxnId="{8CE7376D-DA4B-473F-8681-F31F3A9307A2}">
      <dgm:prSet/>
      <dgm:spPr/>
      <dgm:t>
        <a:bodyPr/>
        <a:lstStyle/>
        <a:p>
          <a:endParaRPr lang="ru-RU"/>
        </a:p>
      </dgm:t>
    </dgm:pt>
    <dgm:pt modelId="{5FED6572-EF2C-472F-9F4E-3E919A5A533E}" type="sibTrans" cxnId="{8CE7376D-DA4B-473F-8681-F31F3A9307A2}">
      <dgm:prSet/>
      <dgm:spPr/>
      <dgm:t>
        <a:bodyPr/>
        <a:lstStyle/>
        <a:p>
          <a:endParaRPr lang="ru-RU"/>
        </a:p>
      </dgm:t>
    </dgm:pt>
    <dgm:pt modelId="{EFABE46D-2EE1-42CC-8C32-C0D07D09C69C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Также следует помнить о том, где запад, а где восток, т.к. учащиеся нередко путают эти направления.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BFBA4E-0A70-4318-926D-9B391BEC4CB5}" type="parTrans" cxnId="{87C480AA-A579-4E49-ABFF-288842863637}">
      <dgm:prSet/>
      <dgm:spPr/>
      <dgm:t>
        <a:bodyPr/>
        <a:lstStyle/>
        <a:p>
          <a:endParaRPr lang="ru-RU"/>
        </a:p>
      </dgm:t>
    </dgm:pt>
    <dgm:pt modelId="{2E38B3CA-0008-44E7-82C2-D147870CAF1C}" type="sibTrans" cxnId="{87C480AA-A579-4E49-ABFF-288842863637}">
      <dgm:prSet/>
      <dgm:spPr/>
      <dgm:t>
        <a:bodyPr/>
        <a:lstStyle/>
        <a:p>
          <a:endParaRPr lang="ru-RU"/>
        </a:p>
      </dgm:t>
    </dgm:pt>
    <dgm:pt modelId="{A0EC6132-E92C-4113-B3B5-186A91C3046F}" type="pres">
      <dgm:prSet presAssocID="{1841FC18-8D3E-41A9-89D7-440BBDFC98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1C7374-F36F-4B5E-8A2E-B7501FD9552D}" type="pres">
      <dgm:prSet presAssocID="{F1DA3F68-8568-4422-837B-D5DCFFBF51C9}" presName="parentText" presStyleLbl="node1" presStyleIdx="0" presStyleCnt="3" custLinFactY="-47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6A7B5-E86C-4868-96E3-468C73BF3C30}" type="pres">
      <dgm:prSet presAssocID="{5123800B-8C00-4271-9197-B4C04B1E4A60}" presName="spacer" presStyleCnt="0"/>
      <dgm:spPr/>
    </dgm:pt>
    <dgm:pt modelId="{BB8F9B12-CC9A-4D7C-A3C5-2B732C8DA7B7}" type="pres">
      <dgm:prSet presAssocID="{8937C266-B979-4243-B335-15C8D39EFCD9}" presName="parentText" presStyleLbl="node1" presStyleIdx="1" presStyleCnt="3" custLinFactY="-11508" custLinFactNeighborX="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BBDA6-2043-412D-8FCF-BCEEBB53829D}" type="pres">
      <dgm:prSet presAssocID="{5FED6572-EF2C-472F-9F4E-3E919A5A533E}" presName="spacer" presStyleCnt="0"/>
      <dgm:spPr/>
    </dgm:pt>
    <dgm:pt modelId="{970A9E73-B4B8-450A-8278-204F7E3BD1E2}" type="pres">
      <dgm:prSet presAssocID="{EFABE46D-2EE1-42CC-8C32-C0D07D09C69C}" presName="parentText" presStyleLbl="node1" presStyleIdx="2" presStyleCnt="3" custScaleY="101512" custLinFactY="-182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E7376D-DA4B-473F-8681-F31F3A9307A2}" srcId="{1841FC18-8D3E-41A9-89D7-440BBDFC9882}" destId="{8937C266-B979-4243-B335-15C8D39EFCD9}" srcOrd="1" destOrd="0" parTransId="{F06478CC-5EB3-41FC-AD11-EB0B73FF26C6}" sibTransId="{5FED6572-EF2C-472F-9F4E-3E919A5A533E}"/>
    <dgm:cxn modelId="{95B905E8-AD00-4CD8-B078-7ADBAED69A77}" type="presOf" srcId="{EFABE46D-2EE1-42CC-8C32-C0D07D09C69C}" destId="{970A9E73-B4B8-450A-8278-204F7E3BD1E2}" srcOrd="0" destOrd="0" presId="urn:microsoft.com/office/officeart/2005/8/layout/vList2"/>
    <dgm:cxn modelId="{9DF4B314-45F0-4B5B-A973-766309C83EB9}" srcId="{1841FC18-8D3E-41A9-89D7-440BBDFC9882}" destId="{F1DA3F68-8568-4422-837B-D5DCFFBF51C9}" srcOrd="0" destOrd="0" parTransId="{9F37402A-CFCB-4EA3-A7F8-82BF700390D8}" sibTransId="{5123800B-8C00-4271-9197-B4C04B1E4A60}"/>
    <dgm:cxn modelId="{4D6D5CEC-0A1F-4F6D-967A-895702140EAB}" type="presOf" srcId="{1841FC18-8D3E-41A9-89D7-440BBDFC9882}" destId="{A0EC6132-E92C-4113-B3B5-186A91C3046F}" srcOrd="0" destOrd="0" presId="urn:microsoft.com/office/officeart/2005/8/layout/vList2"/>
    <dgm:cxn modelId="{36ABB312-B781-4A0E-9015-564D1CFE4C4D}" type="presOf" srcId="{8937C266-B979-4243-B335-15C8D39EFCD9}" destId="{BB8F9B12-CC9A-4D7C-A3C5-2B732C8DA7B7}" srcOrd="0" destOrd="0" presId="urn:microsoft.com/office/officeart/2005/8/layout/vList2"/>
    <dgm:cxn modelId="{04C83638-9DB4-476B-B43B-9F190ECA116C}" type="presOf" srcId="{F1DA3F68-8568-4422-837B-D5DCFFBF51C9}" destId="{7A1C7374-F36F-4B5E-8A2E-B7501FD9552D}" srcOrd="0" destOrd="0" presId="urn:microsoft.com/office/officeart/2005/8/layout/vList2"/>
    <dgm:cxn modelId="{87C480AA-A579-4E49-ABFF-288842863637}" srcId="{1841FC18-8D3E-41A9-89D7-440BBDFC9882}" destId="{EFABE46D-2EE1-42CC-8C32-C0D07D09C69C}" srcOrd="2" destOrd="0" parTransId="{A6BFBA4E-0A70-4318-926D-9B391BEC4CB5}" sibTransId="{2E38B3CA-0008-44E7-82C2-D147870CAF1C}"/>
    <dgm:cxn modelId="{EA5B8AED-9C6B-4383-9BB2-7F9E40BA42F5}" type="presParOf" srcId="{A0EC6132-E92C-4113-B3B5-186A91C3046F}" destId="{7A1C7374-F36F-4B5E-8A2E-B7501FD9552D}" srcOrd="0" destOrd="0" presId="urn:microsoft.com/office/officeart/2005/8/layout/vList2"/>
    <dgm:cxn modelId="{AB218565-08E8-4964-8D30-E218F2CB3BA1}" type="presParOf" srcId="{A0EC6132-E92C-4113-B3B5-186A91C3046F}" destId="{8706A7B5-E86C-4868-96E3-468C73BF3C30}" srcOrd="1" destOrd="0" presId="urn:microsoft.com/office/officeart/2005/8/layout/vList2"/>
    <dgm:cxn modelId="{A0D5E5B8-5164-46F6-89FA-E14C1762529F}" type="presParOf" srcId="{A0EC6132-E92C-4113-B3B5-186A91C3046F}" destId="{BB8F9B12-CC9A-4D7C-A3C5-2B732C8DA7B7}" srcOrd="2" destOrd="0" presId="urn:microsoft.com/office/officeart/2005/8/layout/vList2"/>
    <dgm:cxn modelId="{1B8D7E41-F308-4173-B666-DD760D396E68}" type="presParOf" srcId="{A0EC6132-E92C-4113-B3B5-186A91C3046F}" destId="{D92BBDA6-2043-412D-8FCF-BCEEBB53829D}" srcOrd="3" destOrd="0" presId="urn:microsoft.com/office/officeart/2005/8/layout/vList2"/>
    <dgm:cxn modelId="{5C7F9B62-1F6D-4CE2-8DB2-3CADDE609A78}" type="presParOf" srcId="{A0EC6132-E92C-4113-B3B5-186A91C3046F}" destId="{970A9E73-B4B8-450A-8278-204F7E3BD1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ADF113-ED09-424B-9DFC-5545ABE8BF54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9DAA1AD-B0C0-490C-9C1E-829A5C50431D}">
      <dgm:prSet custT="1"/>
      <dgm:spPr/>
      <dgm:t>
        <a:bodyPr/>
        <a:lstStyle/>
        <a:p>
          <a:pPr rtl="0"/>
          <a:r>
            <a:rPr lang="ru-RU" sz="2000" b="1" dirty="0" smtClean="0"/>
            <a:t>При определении направлений по картам, следует всегда помнить, что их указывают линии градусной сети: направление «запад-восток» показывают параллели, «север-юг» – меридианы.</a:t>
          </a:r>
          <a:endParaRPr lang="ru-RU" sz="2000" dirty="0"/>
        </a:p>
      </dgm:t>
    </dgm:pt>
    <dgm:pt modelId="{DCE0010C-2C4C-4EA4-845B-05D1E561AC6B}" type="parTrans" cxnId="{83C816A3-3016-4794-8F9C-1A742E7926EB}">
      <dgm:prSet/>
      <dgm:spPr/>
      <dgm:t>
        <a:bodyPr/>
        <a:lstStyle/>
        <a:p>
          <a:endParaRPr lang="ru-RU"/>
        </a:p>
      </dgm:t>
    </dgm:pt>
    <dgm:pt modelId="{2134D5A2-68B2-497D-83D1-C5CCDD26C9E1}" type="sibTrans" cxnId="{83C816A3-3016-4794-8F9C-1A742E7926EB}">
      <dgm:prSet/>
      <dgm:spPr/>
      <dgm:t>
        <a:bodyPr/>
        <a:lstStyle/>
        <a:p>
          <a:endParaRPr lang="ru-RU"/>
        </a:p>
      </dgm:t>
    </dgm:pt>
    <dgm:pt modelId="{83D6DBDC-4D6F-4C31-9137-EB5B95A38EA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effectLst/>
            </a:rPr>
            <a:t>Вид параллелей и меридианов на картах разных проекций различен, однако их суть не изменяется. Типичные ошибки при определении направлений по картам связаны с тем, что школьники ориентируются по кромке карт, а не по линиям градусной сети.</a:t>
          </a:r>
          <a:endParaRPr lang="ru-RU" b="1" dirty="0">
            <a:solidFill>
              <a:srgbClr val="002060"/>
            </a:solidFill>
            <a:effectLst/>
          </a:endParaRPr>
        </a:p>
      </dgm:t>
    </dgm:pt>
    <dgm:pt modelId="{FC39CB0D-03CF-40FB-9B22-EDD0B175A3B6}" type="parTrans" cxnId="{E8EE36AE-C286-4D33-ABA8-D077A52F085A}">
      <dgm:prSet/>
      <dgm:spPr/>
      <dgm:t>
        <a:bodyPr/>
        <a:lstStyle/>
        <a:p>
          <a:endParaRPr lang="ru-RU"/>
        </a:p>
      </dgm:t>
    </dgm:pt>
    <dgm:pt modelId="{9102461B-E6DC-45DA-A1FE-002B74B6D55F}" type="sibTrans" cxnId="{E8EE36AE-C286-4D33-ABA8-D077A52F085A}">
      <dgm:prSet/>
      <dgm:spPr/>
      <dgm:t>
        <a:bodyPr/>
        <a:lstStyle/>
        <a:p>
          <a:endParaRPr lang="ru-RU"/>
        </a:p>
      </dgm:t>
    </dgm:pt>
    <dgm:pt modelId="{521C8437-ACAE-482B-831A-F29401E7D489}" type="pres">
      <dgm:prSet presAssocID="{F6ADF113-ED09-424B-9DFC-5545ABE8BF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478FDA-EFAA-4237-8126-29D78C8BB2DD}" type="pres">
      <dgm:prSet presAssocID="{A9DAA1AD-B0C0-490C-9C1E-829A5C50431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0B4A5-7450-462B-8B9E-582E45720BB6}" type="pres">
      <dgm:prSet presAssocID="{2134D5A2-68B2-497D-83D1-C5CCDD26C9E1}" presName="spacer" presStyleCnt="0"/>
      <dgm:spPr/>
    </dgm:pt>
    <dgm:pt modelId="{97622CA2-04CC-4E2F-8B58-F3ABD0A50A8B}" type="pres">
      <dgm:prSet presAssocID="{83D6DBDC-4D6F-4C31-9137-EB5B95A38E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E3210F-AB2C-4B7C-8EA2-26827C64AF11}" type="presOf" srcId="{83D6DBDC-4D6F-4C31-9137-EB5B95A38EA3}" destId="{97622CA2-04CC-4E2F-8B58-F3ABD0A50A8B}" srcOrd="0" destOrd="0" presId="urn:microsoft.com/office/officeart/2005/8/layout/vList2"/>
    <dgm:cxn modelId="{11A6DCAE-1308-4964-B6B5-FD88080E6714}" type="presOf" srcId="{F6ADF113-ED09-424B-9DFC-5545ABE8BF54}" destId="{521C8437-ACAE-482B-831A-F29401E7D489}" srcOrd="0" destOrd="0" presId="urn:microsoft.com/office/officeart/2005/8/layout/vList2"/>
    <dgm:cxn modelId="{83C816A3-3016-4794-8F9C-1A742E7926EB}" srcId="{F6ADF113-ED09-424B-9DFC-5545ABE8BF54}" destId="{A9DAA1AD-B0C0-490C-9C1E-829A5C50431D}" srcOrd="0" destOrd="0" parTransId="{DCE0010C-2C4C-4EA4-845B-05D1E561AC6B}" sibTransId="{2134D5A2-68B2-497D-83D1-C5CCDD26C9E1}"/>
    <dgm:cxn modelId="{4DE61753-8A13-4257-A50D-BFEAC9CF70E1}" type="presOf" srcId="{A9DAA1AD-B0C0-490C-9C1E-829A5C50431D}" destId="{E0478FDA-EFAA-4237-8126-29D78C8BB2DD}" srcOrd="0" destOrd="0" presId="urn:microsoft.com/office/officeart/2005/8/layout/vList2"/>
    <dgm:cxn modelId="{E8EE36AE-C286-4D33-ABA8-D077A52F085A}" srcId="{F6ADF113-ED09-424B-9DFC-5545ABE8BF54}" destId="{83D6DBDC-4D6F-4C31-9137-EB5B95A38EA3}" srcOrd="1" destOrd="0" parTransId="{FC39CB0D-03CF-40FB-9B22-EDD0B175A3B6}" sibTransId="{9102461B-E6DC-45DA-A1FE-002B74B6D55F}"/>
    <dgm:cxn modelId="{91371872-050E-433B-8178-A7493AA83B9D}" type="presParOf" srcId="{521C8437-ACAE-482B-831A-F29401E7D489}" destId="{E0478FDA-EFAA-4237-8126-29D78C8BB2DD}" srcOrd="0" destOrd="0" presId="urn:microsoft.com/office/officeart/2005/8/layout/vList2"/>
    <dgm:cxn modelId="{8B9221C1-0F2F-4B88-B991-DC545F1A9D28}" type="presParOf" srcId="{521C8437-ACAE-482B-831A-F29401E7D489}" destId="{DB70B4A5-7450-462B-8B9E-582E45720BB6}" srcOrd="1" destOrd="0" presId="urn:microsoft.com/office/officeart/2005/8/layout/vList2"/>
    <dgm:cxn modelId="{4AD456FF-85A0-4073-BF07-565DF92FD7CB}" type="presParOf" srcId="{521C8437-ACAE-482B-831A-F29401E7D489}" destId="{97622CA2-04CC-4E2F-8B58-F3ABD0A50A8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C7374-F36F-4B5E-8A2E-B7501FD9552D}">
      <dsp:nvSpPr>
        <dsp:cNvPr id="0" name=""/>
        <dsp:cNvSpPr/>
      </dsp:nvSpPr>
      <dsp:spPr>
        <a:xfrm>
          <a:off x="0" y="142870"/>
          <a:ext cx="8501122" cy="16146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shade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Необходимо учитывать, что на картах линии градусной сети могут быть проведены через разное расстояние: иногда через 10</a:t>
          </a: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граду</a:t>
          </a: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r>
            <a:rPr lang="ru-RU" sz="23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</a:t>
          </a:r>
          <a:r>
            <a:rPr lang="en-US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иногда через 20 и т.п. 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818" y="221688"/>
        <a:ext cx="8343486" cy="1456964"/>
      </dsp:txXfrm>
    </dsp:sp>
    <dsp:sp modelId="{BB8F9B12-CC9A-4D7C-A3C5-2B732C8DA7B7}">
      <dsp:nvSpPr>
        <dsp:cNvPr id="0" name=""/>
        <dsp:cNvSpPr/>
      </dsp:nvSpPr>
      <dsp:spPr>
        <a:xfrm>
          <a:off x="0" y="1714515"/>
          <a:ext cx="8501122" cy="16146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Прежде чем определять координаты следует внимательно изучить предлагаемый фрагмент карты и установить интервалы проведения линий параллелей и меридианов. 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818" y="1793333"/>
        <a:ext cx="8343486" cy="1456964"/>
      </dsp:txXfrm>
    </dsp:sp>
    <dsp:sp modelId="{970A9E73-B4B8-450A-8278-204F7E3BD1E2}">
      <dsp:nvSpPr>
        <dsp:cNvPr id="0" name=""/>
        <dsp:cNvSpPr/>
      </dsp:nvSpPr>
      <dsp:spPr>
        <a:xfrm>
          <a:off x="0" y="3286143"/>
          <a:ext cx="8501122" cy="1639012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Также следует помнить о том, где запад, а где восток, т.к. учащиеся нередко путают эти направления.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010" y="3366153"/>
        <a:ext cx="8341102" cy="1478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78FDA-EFAA-4237-8126-29D78C8BB2DD}">
      <dsp:nvSpPr>
        <dsp:cNvPr id="0" name=""/>
        <dsp:cNvSpPr/>
      </dsp:nvSpPr>
      <dsp:spPr>
        <a:xfrm>
          <a:off x="0" y="260338"/>
          <a:ext cx="8286808" cy="171112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shade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 определении направлений по картам, следует всегда помнить, что их указывают линии градусной сети: направление «запад-восток» показывают параллели, «север-юг» – меридианы.</a:t>
          </a:r>
          <a:endParaRPr lang="ru-RU" sz="2000" kern="1200" dirty="0"/>
        </a:p>
      </dsp:txBody>
      <dsp:txXfrm>
        <a:off x="83530" y="343868"/>
        <a:ext cx="8119748" cy="1544065"/>
      </dsp:txXfrm>
    </dsp:sp>
    <dsp:sp modelId="{97622CA2-04CC-4E2F-8B58-F3ABD0A50A8B}">
      <dsp:nvSpPr>
        <dsp:cNvPr id="0" name=""/>
        <dsp:cNvSpPr/>
      </dsp:nvSpPr>
      <dsp:spPr>
        <a:xfrm>
          <a:off x="0" y="2029064"/>
          <a:ext cx="8286808" cy="171112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effectLst/>
            </a:rPr>
            <a:t>Вид параллелей и меридианов на картах разных проекций различен, однако их суть не изменяется. Типичные ошибки при определении направлений по картам связаны с тем, что школьники ориентируются по кромке карт, а не по линиям градусной сети.</a:t>
          </a:r>
          <a:endParaRPr lang="ru-RU" sz="2000" b="1" kern="1200" dirty="0">
            <a:solidFill>
              <a:srgbClr val="002060"/>
            </a:solidFill>
            <a:effectLst/>
          </a:endParaRPr>
        </a:p>
      </dsp:txBody>
      <dsp:txXfrm>
        <a:off x="83530" y="2112594"/>
        <a:ext cx="8119748" cy="1544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78C75-4CA3-4029-B5DF-71973B00B10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87A50-DE6F-43CE-ACCB-49F09E873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78C75-4CA3-4029-B5DF-71973B00B10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87A50-DE6F-43CE-ACCB-49F09E873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78C75-4CA3-4029-B5DF-71973B00B10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87A50-DE6F-43CE-ACCB-49F09E873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78C75-4CA3-4029-B5DF-71973B00B10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87A50-DE6F-43CE-ACCB-49F09E873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78C75-4CA3-4029-B5DF-71973B00B10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87A50-DE6F-43CE-ACCB-49F09E873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78C75-4CA3-4029-B5DF-71973B00B10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87A50-DE6F-43CE-ACCB-49F09E873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78C75-4CA3-4029-B5DF-71973B00B10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87A50-DE6F-43CE-ACCB-49F09E873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78C75-4CA3-4029-B5DF-71973B00B10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87A50-DE6F-43CE-ACCB-49F09E873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78C75-4CA3-4029-B5DF-71973B00B10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87A50-DE6F-43CE-ACCB-49F09E873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78C75-4CA3-4029-B5DF-71973B00B10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87A50-DE6F-43CE-ACCB-49F09E873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278C75-4CA3-4029-B5DF-71973B00B10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587A50-DE6F-43CE-ACCB-49F09E873A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C278C75-4CA3-4029-B5DF-71973B00B105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587A50-DE6F-43CE-ACCB-49F09E873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slide" Target="slide14.xm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07157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Самоучитель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714752"/>
            <a:ext cx="8429684" cy="2456316"/>
          </a:xfrm>
        </p:spPr>
        <p:txBody>
          <a:bodyPr>
            <a:noAutofit/>
          </a:bodyPr>
          <a:lstStyle/>
          <a:p>
            <a:pPr marL="493776" indent="-457200" algn="l"/>
            <a:r>
              <a:rPr lang="ru-RU" sz="2400" b="1" dirty="0" smtClean="0">
                <a:hlinkClick r:id="rId2" action="ppaction://hlinksldjump"/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  <a:hlinkClick r:id="rId2" action="ppaction://hlinksldjump"/>
              </a:rPr>
              <a:t>Построение профиля рельефа местности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493776" indent="-457200" algn="l"/>
            <a:endParaRPr lang="ru-RU" sz="2400" b="1" dirty="0" smtClean="0">
              <a:solidFill>
                <a:srgbClr val="002060"/>
              </a:solidFill>
            </a:endParaRPr>
          </a:p>
          <a:p>
            <a:pPr marL="493776" indent="-457200" algn="l"/>
            <a:r>
              <a:rPr lang="ru-RU" sz="2400" b="1" dirty="0" smtClean="0">
                <a:solidFill>
                  <a:srgbClr val="002060"/>
                </a:solidFill>
                <a:hlinkClick r:id="rId3" action="ppaction://hlinksldjump"/>
              </a:rPr>
              <a:t>2. Определение географических координат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493776" indent="-457200" algn="l"/>
            <a:endParaRPr lang="ru-RU" sz="2400" b="1" dirty="0" smtClean="0">
              <a:solidFill>
                <a:srgbClr val="002060"/>
              </a:solidFill>
            </a:endParaRPr>
          </a:p>
          <a:p>
            <a:pPr marL="493776" indent="-457200" algn="l"/>
            <a:r>
              <a:rPr lang="ru-RU" sz="2400" b="1" dirty="0" smtClean="0">
                <a:solidFill>
                  <a:srgbClr val="002060"/>
                </a:solidFill>
                <a:hlinkClick r:id="" action="ppaction://noaction"/>
              </a:rPr>
              <a:t>3. Определение расстояний, направлений и азимутов на плане и карте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Чтобы избежать ошибок в подобных заданиях, помните!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685032"/>
            <a:ext cx="8143932" cy="26014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endParaRPr lang="ru-RU" b="1" dirty="0" smtClean="0">
              <a:solidFill>
                <a:srgbClr val="663300"/>
              </a:solidFill>
            </a:endParaRPr>
          </a:p>
          <a:p>
            <a:pPr algn="just"/>
            <a:r>
              <a:rPr lang="ru-RU" b="1" dirty="0" smtClean="0">
                <a:solidFill>
                  <a:srgbClr val="663300"/>
                </a:solidFill>
              </a:rPr>
              <a:t>При этом следует помнить, что обычно река течет в некотором углублении, т.е. в сторону реки идёт понижение рельефа, и таким образом можно определить, понижается или повышается рельеф. На примере, подписана высота горизонтали 150 м и обозначена высотой 156,1 м на холме. Этих данных достаточно, чтобы определить высоту каждой необходимой для построения профиля горизонтали, проанализировать карту и увидеть по расположению горизонталей, что от горизонтали 150 м происходит общее понижение рельефа к реке, а затем от реки высота снова увеличивается.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15272" y="6143644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 географических координат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715304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Географические координаты </a:t>
            </a:r>
            <a:r>
              <a:rPr lang="ru-RU" b="1" i="1" dirty="0" smtClean="0">
                <a:solidFill>
                  <a:srgbClr val="002060"/>
                </a:solidFill>
              </a:rPr>
              <a:t>– это географическая широта и географическая долгота любой точки на земной поверхности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072074"/>
            <a:ext cx="7929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Например, географические координаты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города Санкт-Петербурга 61</a:t>
            </a:r>
            <a:r>
              <a:rPr lang="ru-RU" sz="2400" b="1" baseline="30000" dirty="0" smtClean="0">
                <a:solidFill>
                  <a:srgbClr val="7030A0"/>
                </a:solidFill>
              </a:rPr>
              <a:t>о</a:t>
            </a:r>
            <a:r>
              <a:rPr lang="ru-RU" sz="2400" b="1" dirty="0" smtClean="0">
                <a:solidFill>
                  <a:srgbClr val="7030A0"/>
                </a:solidFill>
              </a:rPr>
              <a:t>с.ш. 30</a:t>
            </a:r>
            <a:r>
              <a:rPr lang="ru-RU" sz="2400" b="1" baseline="30000" dirty="0" smtClean="0">
                <a:solidFill>
                  <a:srgbClr val="7030A0"/>
                </a:solidFill>
              </a:rPr>
              <a:t>о</a:t>
            </a:r>
            <a:r>
              <a:rPr lang="ru-RU" sz="2400" b="1" dirty="0" smtClean="0">
                <a:solidFill>
                  <a:srgbClr val="7030A0"/>
                </a:solidFill>
              </a:rPr>
              <a:t>в.д.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15272" y="6143644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950" y="428604"/>
            <a:ext cx="2571768" cy="5210196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Широта точки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1800" b="1" baseline="30000" dirty="0" smtClean="0">
                <a:solidFill>
                  <a:srgbClr val="002060"/>
                </a:solidFill>
              </a:rPr>
              <a:t> о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с.ш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Широта точки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ru-RU" sz="1800" b="1" baseline="30000" dirty="0" smtClean="0">
                <a:solidFill>
                  <a:srgbClr val="002060"/>
                </a:solidFill>
              </a:rPr>
              <a:t>о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ю.ш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Определите широту</a:t>
            </a:r>
          </a:p>
          <a:p>
            <a:pPr algn="l"/>
            <a:r>
              <a:rPr lang="ru-RU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Москва</a:t>
            </a:r>
          </a:p>
          <a:p>
            <a:pPr algn="l"/>
            <a:r>
              <a:rPr lang="ru-RU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Мыс Игольный</a:t>
            </a:r>
          </a:p>
          <a:p>
            <a:pPr algn="l"/>
            <a:r>
              <a:rPr lang="ru-RU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Лондон</a:t>
            </a:r>
          </a:p>
          <a:p>
            <a:pPr algn="l"/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Широта какого города составляет 43 </a:t>
            </a:r>
            <a:r>
              <a:rPr lang="ru-RU" sz="1800" b="1" baseline="30000" dirty="0" err="1" smtClean="0">
                <a:solidFill>
                  <a:srgbClr val="002060"/>
                </a:solidFill>
              </a:rPr>
              <a:t>о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с.ш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?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57158" y="214290"/>
            <a:ext cx="5857916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5842337"/>
            <a:ext cx="692948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/>
            <a:r>
              <a:rPr lang="ru-RU" b="1" i="1" dirty="0" smtClean="0">
                <a:solidFill>
                  <a:srgbClr val="FFFF00"/>
                </a:solidFill>
              </a:rPr>
              <a:t>	</a:t>
            </a:r>
            <a:r>
              <a:rPr lang="ru-RU" sz="2000" b="1" i="1" dirty="0" smtClean="0">
                <a:solidFill>
                  <a:srgbClr val="FFFF00"/>
                </a:solidFill>
              </a:rPr>
              <a:t>Географическая  широта </a:t>
            </a:r>
            <a:r>
              <a:rPr lang="ru-RU" sz="2000" b="1" i="1" dirty="0" smtClean="0">
                <a:solidFill>
                  <a:schemeClr val="bg1"/>
                </a:solidFill>
              </a:rPr>
              <a:t>– это расстояние к северу или югу от экватора, выраженное в градусах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>
            <a:endCxn id="9" idx="0"/>
          </p:cNvCxnSpPr>
          <p:nvPr/>
        </p:nvCxnSpPr>
        <p:spPr>
          <a:xfrm rot="5400000" flipH="1" flipV="1">
            <a:off x="3392479" y="2893215"/>
            <a:ext cx="786612" cy="794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 flipV="1">
            <a:off x="3714744" y="2357430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868" y="192880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264318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433225" y="3853263"/>
            <a:ext cx="1143008" cy="873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 flipV="1">
            <a:off x="2928926" y="4500570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00364" y="357187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1802" y="435769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3042" y="4286256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35</a:t>
            </a:r>
            <a:r>
              <a:rPr lang="ru-RU" sz="1600" b="1" baseline="30000" dirty="0" smtClean="0">
                <a:solidFill>
                  <a:srgbClr val="FF0000"/>
                </a:solidFill>
              </a:rPr>
              <a:t>о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ю.ш</a:t>
            </a:r>
            <a:r>
              <a:rPr lang="ru-RU" sz="1600" b="1" i="1" dirty="0" smtClean="0">
                <a:solidFill>
                  <a:srgbClr val="FF0000"/>
                </a:solidFill>
              </a:rPr>
              <a:t>.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0298" y="178592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54</a:t>
            </a:r>
            <a:r>
              <a:rPr lang="ru-RU" sz="1600" b="1" baseline="30000" dirty="0" smtClean="0">
                <a:solidFill>
                  <a:srgbClr val="002060"/>
                </a:solidFill>
              </a:rPr>
              <a:t>о</a:t>
            </a:r>
            <a:r>
              <a:rPr lang="ru-RU" sz="1600" b="1" i="1" dirty="0" smtClean="0">
                <a:solidFill>
                  <a:srgbClr val="002060"/>
                </a:solidFill>
              </a:rPr>
              <a:t>с.ш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2330" y="335756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52</a:t>
            </a:r>
            <a:r>
              <a:rPr lang="ru-RU" b="1" baseline="30000" dirty="0" smtClean="0">
                <a:solidFill>
                  <a:srgbClr val="FF0000"/>
                </a:solidFill>
              </a:rPr>
              <a:t>о</a:t>
            </a:r>
            <a:r>
              <a:rPr lang="ru-RU" b="1" i="1" dirty="0" smtClean="0">
                <a:solidFill>
                  <a:srgbClr val="FF0000"/>
                </a:solidFill>
              </a:rPr>
              <a:t>с.ш.</a:t>
            </a:r>
            <a:endParaRPr lang="ru-RU" b="1" i="1" dirty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4500562" y="2071678"/>
            <a:ext cx="2286016" cy="1857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7715272" y="6286520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/>
      <p:bldP spid="14" grpId="0"/>
      <p:bldP spid="18" grpId="0" animBg="1"/>
      <p:bldP spid="20" grpId="0"/>
      <p:bldP spid="21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Географическая широта </a:t>
            </a:r>
            <a:r>
              <a:rPr lang="ru-RU" sz="2700" b="1" dirty="0" smtClean="0">
                <a:solidFill>
                  <a:srgbClr val="0070C0"/>
                </a:solidFill>
              </a:rPr>
              <a:t>(от 0</a:t>
            </a:r>
            <a:r>
              <a:rPr lang="ru-RU" sz="2700" b="1" baseline="30000" dirty="0" smtClean="0">
                <a:solidFill>
                  <a:srgbClr val="0070C0"/>
                </a:solidFill>
              </a:rPr>
              <a:t>0</a:t>
            </a:r>
            <a:r>
              <a:rPr lang="ru-RU" sz="2700" b="1" dirty="0" smtClean="0">
                <a:solidFill>
                  <a:srgbClr val="0070C0"/>
                </a:solidFill>
              </a:rPr>
              <a:t> до 90</a:t>
            </a:r>
            <a:r>
              <a:rPr lang="ru-RU" sz="2700" b="1" baseline="30000" dirty="0" smtClean="0">
                <a:solidFill>
                  <a:srgbClr val="0070C0"/>
                </a:solidFill>
              </a:rPr>
              <a:t>0</a:t>
            </a:r>
            <a:r>
              <a:rPr lang="ru-RU" sz="2700" b="1" dirty="0" smtClean="0">
                <a:solidFill>
                  <a:srgbClr val="0070C0"/>
                </a:solidFill>
              </a:rPr>
              <a:t> )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определяется по параллелям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4282" y="1285860"/>
            <a:ext cx="4343400" cy="4564063"/>
            <a:chOff x="1134" y="1751"/>
            <a:chExt cx="6840" cy="7186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1724"/>
            <a:stretch>
              <a:fillRect/>
            </a:stretch>
          </p:blipFill>
          <p:spPr bwMode="auto">
            <a:xfrm>
              <a:off x="1134" y="2597"/>
              <a:ext cx="6840" cy="5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94" y="5117"/>
              <a:ext cx="270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4" y="1751"/>
              <a:ext cx="4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54" y="2597"/>
              <a:ext cx="54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4" y="2597"/>
              <a:ext cx="54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4" y="2957"/>
              <a:ext cx="50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94" y="3137"/>
              <a:ext cx="50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4" y="7637"/>
              <a:ext cx="50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74" y="7637"/>
              <a:ext cx="50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4" y="8177"/>
              <a:ext cx="54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34" y="7997"/>
              <a:ext cx="54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4" y="8537"/>
              <a:ext cx="4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572000" y="1285860"/>
            <a:ext cx="4343400" cy="4564063"/>
            <a:chOff x="1134" y="1751"/>
            <a:chExt cx="6840" cy="7186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1724"/>
            <a:stretch>
              <a:fillRect/>
            </a:stretch>
          </p:blipFill>
          <p:spPr bwMode="auto">
            <a:xfrm>
              <a:off x="1134" y="2597"/>
              <a:ext cx="6840" cy="5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94" y="5117"/>
              <a:ext cx="270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4" y="1751"/>
              <a:ext cx="4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54" y="2597"/>
              <a:ext cx="54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4" y="2597"/>
              <a:ext cx="54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4" y="2957"/>
              <a:ext cx="50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94" y="3137"/>
              <a:ext cx="50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4" y="7637"/>
              <a:ext cx="50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74" y="7637"/>
              <a:ext cx="50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4" y="8177"/>
              <a:ext cx="54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34" y="7997"/>
              <a:ext cx="54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4" y="8537"/>
              <a:ext cx="4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5929330"/>
            <a:ext cx="977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1643042" y="6000768"/>
            <a:ext cx="2388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b="1" dirty="0" smtClean="0"/>
              <a:t>северная широта </a:t>
            </a:r>
            <a:endParaRPr lang="ru-RU" sz="1600" dirty="0"/>
          </a:p>
        </p:txBody>
      </p:sp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5929330"/>
            <a:ext cx="9461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6643702" y="6000768"/>
            <a:ext cx="2047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южная широта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36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2714620"/>
            <a:ext cx="977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071942"/>
            <a:ext cx="9461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7643834" y="6357958"/>
            <a:ext cx="1214446" cy="35716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928794" y="214290"/>
            <a:ext cx="5767391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5643578"/>
            <a:ext cx="6643734" cy="9848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/>
            <a:r>
              <a:rPr lang="ru-RU" sz="2000" b="1" i="1" dirty="0" smtClean="0">
                <a:solidFill>
                  <a:srgbClr val="FFFF00"/>
                </a:solidFill>
              </a:rPr>
              <a:t>	</a:t>
            </a:r>
            <a:r>
              <a:rPr lang="ru-RU" b="1" i="1" dirty="0" smtClean="0">
                <a:solidFill>
                  <a:srgbClr val="FFFF00"/>
                </a:solidFill>
              </a:rPr>
              <a:t>Географическая  долгота </a:t>
            </a:r>
            <a:r>
              <a:rPr lang="ru-RU" b="1" i="1" dirty="0" smtClean="0">
                <a:solidFill>
                  <a:schemeClr val="bg1"/>
                </a:solidFill>
              </a:rPr>
              <a:t>– это расстояние к западу или востоку от нулевого меридиана, выраженное в градусах</a:t>
            </a:r>
            <a:r>
              <a:rPr lang="ru-RU" sz="2000" b="1" i="1" dirty="0" smtClean="0">
                <a:solidFill>
                  <a:schemeClr val="bg1"/>
                </a:solidFill>
              </a:rPr>
              <a:t>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28926" y="2500306"/>
            <a:ext cx="642942" cy="14287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 flipV="1">
            <a:off x="3643306" y="2571744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V="1">
            <a:off x="2357422" y="3714752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2500298" y="3786190"/>
            <a:ext cx="35719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00232" y="350043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207167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1736" y="328612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02" y="200024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0100" y="3500438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20</a:t>
            </a:r>
            <a:r>
              <a:rPr lang="ru-RU" sz="1600" b="1" baseline="30000" dirty="0" smtClean="0"/>
              <a:t> </a:t>
            </a:r>
            <a:r>
              <a:rPr lang="ru-RU" sz="1600" b="1" baseline="30000" dirty="0" smtClean="0">
                <a:solidFill>
                  <a:srgbClr val="C00000"/>
                </a:solidFill>
              </a:rPr>
              <a:t>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з</a:t>
            </a:r>
            <a:r>
              <a:rPr lang="ru-RU" sz="1600" b="1" dirty="0" smtClean="0">
                <a:solidFill>
                  <a:srgbClr val="C00000"/>
                </a:solidFill>
              </a:rPr>
              <a:t>. д.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9058" y="250030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30 </a:t>
            </a:r>
            <a:r>
              <a:rPr lang="ru-RU" sz="1600" b="1" baseline="30000" dirty="0" smtClean="0"/>
              <a:t>о </a:t>
            </a:r>
            <a:r>
              <a:rPr lang="ru-RU" sz="1600" b="1" dirty="0" smtClean="0"/>
              <a:t>в.д.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86512" y="121442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43702" y="135729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135</a:t>
            </a:r>
            <a:r>
              <a:rPr lang="ru-RU" sz="1600" b="1" baseline="30000" dirty="0" smtClean="0"/>
              <a:t> о</a:t>
            </a:r>
            <a:r>
              <a:rPr lang="ru-RU" sz="1600" b="1" dirty="0" smtClean="0"/>
              <a:t> в.д.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14744" y="407194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21</a:t>
            </a:r>
            <a:r>
              <a:rPr lang="ru-RU" sz="2000" b="1" baseline="30000" dirty="0" smtClean="0">
                <a:solidFill>
                  <a:srgbClr val="C00000"/>
                </a:solidFill>
              </a:rPr>
              <a:t> 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</a:t>
            </a:r>
            <a:r>
              <a:rPr lang="ru-RU" sz="2000" b="1" dirty="0" smtClean="0">
                <a:solidFill>
                  <a:srgbClr val="C00000"/>
                </a:solidFill>
              </a:rPr>
              <a:t>. д.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992" y="392906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282" y="357166"/>
            <a:ext cx="200026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/>
              <a:t>Какой город имеет долготу </a:t>
            </a:r>
          </a:p>
          <a:p>
            <a:r>
              <a:rPr lang="ru-RU" b="1" i="1" dirty="0" smtClean="0"/>
              <a:t>38  в.д. ?</a:t>
            </a:r>
            <a:endParaRPr lang="ru-RU" b="1" i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285984" y="1000108"/>
            <a:ext cx="2000264" cy="57150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7715272" y="6143644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724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Географическая  долгота </a:t>
            </a:r>
            <a: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</a:t>
            </a:r>
            <a:r>
              <a:rPr lang="ru-RU" sz="27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180</a:t>
            </a:r>
            <a:r>
              <a:rPr lang="ru-RU" sz="27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ru-RU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градусов)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определяется  по  меридианам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7158" y="1428736"/>
            <a:ext cx="8429684" cy="3975100"/>
            <a:chOff x="1494" y="2725"/>
            <a:chExt cx="13861" cy="626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9302"/>
            <a:stretch>
              <a:fillRect/>
            </a:stretch>
          </p:blipFill>
          <p:spPr bwMode="auto">
            <a:xfrm>
              <a:off x="1494" y="2725"/>
              <a:ext cx="7020" cy="6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432"/>
            <a:stretch>
              <a:fillRect/>
            </a:stretch>
          </p:blipFill>
          <p:spPr bwMode="auto">
            <a:xfrm>
              <a:off x="8514" y="3085"/>
              <a:ext cx="6841" cy="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74" y="5246"/>
              <a:ext cx="5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94" y="5426"/>
              <a:ext cx="66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54" y="5426"/>
              <a:ext cx="53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34" y="5426"/>
              <a:ext cx="675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314" y="5426"/>
              <a:ext cx="705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214" y="5426"/>
              <a:ext cx="585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94" y="5426"/>
              <a:ext cx="66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74" y="5426"/>
              <a:ext cx="705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2294" y="5426"/>
              <a:ext cx="69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3014" y="5426"/>
              <a:ext cx="54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54" y="5426"/>
              <a:ext cx="81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54" y="5426"/>
              <a:ext cx="795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554" y="5426"/>
              <a:ext cx="54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094" y="5426"/>
              <a:ext cx="5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1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654" y="5426"/>
              <a:ext cx="87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934" y="5426"/>
              <a:ext cx="69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2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4634" y="5426"/>
              <a:ext cx="5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214" y="5426"/>
              <a:ext cx="795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2" cstate="print"/>
          <a:srcRect b="28534"/>
          <a:stretch>
            <a:fillRect/>
          </a:stretch>
        </p:blipFill>
        <p:spPr bwMode="auto">
          <a:xfrm>
            <a:off x="500034" y="5857892"/>
            <a:ext cx="800100" cy="342900"/>
          </a:xfrm>
          <a:prstGeom prst="rect">
            <a:avLst/>
          </a:prstGeom>
          <a:noFill/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3" cstate="print"/>
          <a:srcRect b="23972"/>
          <a:stretch>
            <a:fillRect/>
          </a:stretch>
        </p:blipFill>
        <p:spPr bwMode="auto">
          <a:xfrm>
            <a:off x="5072066" y="5857892"/>
            <a:ext cx="771525" cy="342900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800100"/>
            <a:ext cx="1353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	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1143000"/>
            <a:ext cx="263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83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5857892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- западная долгота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5857892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Times New Roman" pitchFamily="18" charset="0"/>
                <a:cs typeface="Tahoma" pitchFamily="34" charset="0"/>
              </a:rPr>
              <a:t>- восточная долгота</a:t>
            </a:r>
            <a:endParaRPr lang="ru-RU" dirty="0"/>
          </a:p>
        </p:txBody>
      </p:sp>
      <p:pic>
        <p:nvPicPr>
          <p:cNvPr id="32" name="Picture 24"/>
          <p:cNvPicPr>
            <a:picLocks noChangeAspect="1" noChangeArrowheads="1"/>
          </p:cNvPicPr>
          <p:nvPr/>
        </p:nvPicPr>
        <p:blipFill>
          <a:blip r:embed="rId22" cstate="print"/>
          <a:srcRect b="28534"/>
          <a:stretch>
            <a:fillRect/>
          </a:stretch>
        </p:blipFill>
        <p:spPr bwMode="auto">
          <a:xfrm>
            <a:off x="2214546" y="4000504"/>
            <a:ext cx="800100" cy="342900"/>
          </a:xfrm>
          <a:prstGeom prst="rect">
            <a:avLst/>
          </a:prstGeom>
          <a:noFill/>
        </p:spPr>
      </p:pic>
      <p:pic>
        <p:nvPicPr>
          <p:cNvPr id="33" name="Picture 23"/>
          <p:cNvPicPr>
            <a:picLocks noChangeAspect="1" noChangeArrowheads="1"/>
          </p:cNvPicPr>
          <p:nvPr/>
        </p:nvPicPr>
        <p:blipFill>
          <a:blip r:embed="rId23" cstate="print"/>
          <a:srcRect b="23972"/>
          <a:stretch>
            <a:fillRect/>
          </a:stretch>
        </p:blipFill>
        <p:spPr bwMode="auto">
          <a:xfrm>
            <a:off x="6429388" y="4000504"/>
            <a:ext cx="771525" cy="342900"/>
          </a:xfrm>
          <a:prstGeom prst="rect">
            <a:avLst/>
          </a:prstGeom>
          <a:noFill/>
        </p:spPr>
      </p:pic>
      <p:sp>
        <p:nvSpPr>
          <p:cNvPr id="34" name="Скругленный прямоугольник 33"/>
          <p:cNvSpPr/>
          <p:nvPr/>
        </p:nvSpPr>
        <p:spPr>
          <a:xfrm>
            <a:off x="7715272" y="6286520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Какие географические координаты имеет точка, обозначенная на карте Евразии буквой А?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1142984"/>
            <a:ext cx="5786478" cy="4254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215074" y="1142984"/>
            <a:ext cx="2928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1) 60º </a:t>
            </a:r>
            <a:r>
              <a:rPr lang="ru-RU" b="1" dirty="0" err="1" smtClean="0">
                <a:solidFill>
                  <a:srgbClr val="002060"/>
                </a:solidFill>
              </a:rPr>
              <a:t>с.ш</a:t>
            </a:r>
            <a:r>
              <a:rPr lang="ru-RU" b="1" dirty="0" smtClean="0">
                <a:solidFill>
                  <a:srgbClr val="002060"/>
                </a:solidFill>
              </a:rPr>
              <a:t>. 40º </a:t>
            </a:r>
            <a:r>
              <a:rPr lang="ru-RU" b="1" dirty="0" err="1" smtClean="0">
                <a:solidFill>
                  <a:srgbClr val="002060"/>
                </a:solidFill>
              </a:rPr>
              <a:t>з.д</a:t>
            </a:r>
            <a:r>
              <a:rPr lang="ru-RU" b="1" dirty="0" smtClean="0">
                <a:solidFill>
                  <a:srgbClr val="002060"/>
                </a:solidFill>
              </a:rPr>
              <a:t>. 	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2) 40º </a:t>
            </a:r>
            <a:r>
              <a:rPr lang="ru-RU" b="1" dirty="0" err="1" smtClean="0">
                <a:solidFill>
                  <a:srgbClr val="002060"/>
                </a:solidFill>
              </a:rPr>
              <a:t>с.ш</a:t>
            </a:r>
            <a:r>
              <a:rPr lang="ru-RU" b="1" dirty="0" smtClean="0">
                <a:solidFill>
                  <a:srgbClr val="002060"/>
                </a:solidFill>
              </a:rPr>
              <a:t>. 60º в.д. 	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3) 40º </a:t>
            </a:r>
            <a:r>
              <a:rPr lang="ru-RU" b="1" dirty="0" err="1" smtClean="0">
                <a:solidFill>
                  <a:srgbClr val="002060"/>
                </a:solidFill>
              </a:rPr>
              <a:t>с.ш</a:t>
            </a:r>
            <a:r>
              <a:rPr lang="ru-RU" b="1" dirty="0" smtClean="0">
                <a:solidFill>
                  <a:srgbClr val="002060"/>
                </a:solidFill>
              </a:rPr>
              <a:t>. 60º </a:t>
            </a:r>
            <a:r>
              <a:rPr lang="ru-RU" b="1" dirty="0" err="1" smtClean="0">
                <a:solidFill>
                  <a:srgbClr val="002060"/>
                </a:solidFill>
              </a:rPr>
              <a:t>з.д</a:t>
            </a:r>
            <a:r>
              <a:rPr lang="ru-RU" b="1" dirty="0" smtClean="0">
                <a:solidFill>
                  <a:srgbClr val="002060"/>
                </a:solidFill>
              </a:rPr>
              <a:t>. 	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4) 60º </a:t>
            </a:r>
            <a:r>
              <a:rPr lang="ru-RU" b="1" dirty="0" err="1" smtClean="0">
                <a:solidFill>
                  <a:srgbClr val="002060"/>
                </a:solidFill>
              </a:rPr>
              <a:t>с.ш</a:t>
            </a:r>
            <a:r>
              <a:rPr lang="ru-RU" b="1" dirty="0" smtClean="0">
                <a:solidFill>
                  <a:srgbClr val="002060"/>
                </a:solidFill>
              </a:rPr>
              <a:t>. 40º в.д. </a:t>
            </a:r>
            <a:r>
              <a:rPr lang="ru-RU" dirty="0" smtClean="0"/>
              <a:t>	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214678" y="2143116"/>
            <a:ext cx="3000396" cy="2857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8596" y="5572140"/>
            <a:ext cx="82868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</a:rPr>
              <a:t>По какой параллели кругосветное путешествие будет короче? 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1) 70</a:t>
            </a:r>
            <a:r>
              <a:rPr lang="ru-RU" sz="1700" b="1" baseline="30000" dirty="0" smtClean="0">
                <a:solidFill>
                  <a:srgbClr val="002060"/>
                </a:solidFill>
              </a:rPr>
              <a:t>о </a:t>
            </a:r>
            <a:r>
              <a:rPr lang="ru-RU" sz="1700" b="1" dirty="0" err="1" smtClean="0">
                <a:solidFill>
                  <a:srgbClr val="002060"/>
                </a:solidFill>
              </a:rPr>
              <a:t>с.ш</a:t>
            </a:r>
            <a:r>
              <a:rPr lang="ru-RU" sz="1700" b="1" dirty="0" smtClean="0">
                <a:solidFill>
                  <a:srgbClr val="002060"/>
                </a:solidFill>
              </a:rPr>
              <a:t>. 	2) 60</a:t>
            </a:r>
            <a:r>
              <a:rPr lang="ru-RU" sz="1700" b="1" baseline="30000" dirty="0" smtClean="0">
                <a:solidFill>
                  <a:srgbClr val="002060"/>
                </a:solidFill>
              </a:rPr>
              <a:t>о </a:t>
            </a:r>
            <a:r>
              <a:rPr lang="ru-RU" sz="1700" b="1" dirty="0" err="1" smtClean="0">
                <a:solidFill>
                  <a:srgbClr val="002060"/>
                </a:solidFill>
              </a:rPr>
              <a:t>ю.ш</a:t>
            </a:r>
            <a:r>
              <a:rPr lang="ru-RU" sz="1700" b="1" dirty="0" smtClean="0">
                <a:solidFill>
                  <a:srgbClr val="002060"/>
                </a:solidFill>
              </a:rPr>
              <a:t>. 	3)50</a:t>
            </a:r>
            <a:r>
              <a:rPr lang="ru-RU" sz="1700" b="1" baseline="30000" dirty="0" smtClean="0">
                <a:solidFill>
                  <a:srgbClr val="002060"/>
                </a:solidFill>
              </a:rPr>
              <a:t>о </a:t>
            </a:r>
            <a:r>
              <a:rPr lang="ru-RU" sz="1700" b="1" dirty="0" err="1" smtClean="0">
                <a:solidFill>
                  <a:srgbClr val="002060"/>
                </a:solidFill>
              </a:rPr>
              <a:t>ю.ш</a:t>
            </a:r>
            <a:r>
              <a:rPr lang="ru-RU" sz="1700" b="1" dirty="0" smtClean="0">
                <a:solidFill>
                  <a:srgbClr val="002060"/>
                </a:solidFill>
              </a:rPr>
              <a:t>. 	 4) 30</a:t>
            </a:r>
            <a:r>
              <a:rPr lang="ru-RU" sz="1700" b="1" baseline="30000" dirty="0" smtClean="0">
                <a:solidFill>
                  <a:srgbClr val="002060"/>
                </a:solidFill>
              </a:rPr>
              <a:t>о </a:t>
            </a:r>
            <a:r>
              <a:rPr lang="ru-RU" sz="1700" b="1" dirty="0" err="1" smtClean="0">
                <a:solidFill>
                  <a:srgbClr val="002060"/>
                </a:solidFill>
              </a:rPr>
              <a:t>с.ш</a:t>
            </a:r>
            <a:r>
              <a:rPr lang="ru-RU" sz="1700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786446" y="3214686"/>
            <a:ext cx="3143272" cy="1928826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Меридианы имеют одинаковую длину. </a:t>
            </a:r>
          </a:p>
          <a:p>
            <a:pPr algn="ctr"/>
            <a:r>
              <a:rPr lang="ru-RU" b="1" dirty="0" smtClean="0"/>
              <a:t>Самая длинная параллель – экватор. К полюсам параллели становятся короче</a:t>
            </a:r>
            <a:endParaRPr lang="ru-RU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71472" y="6215082"/>
            <a:ext cx="12858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7715272" y="6143644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1038" cy="64293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Какой буквой на карте Европы обозначена точка, имеющая географические координаты 55° </a:t>
            </a:r>
            <a:r>
              <a:rPr lang="ru-RU" sz="1800" b="1" dirty="0" err="1" smtClean="0">
                <a:solidFill>
                  <a:srgbClr val="C00000"/>
                </a:solidFill>
              </a:rPr>
              <a:t>с.ш</a:t>
            </a:r>
            <a:r>
              <a:rPr lang="ru-RU" sz="1800" b="1" dirty="0" smtClean="0">
                <a:solidFill>
                  <a:srgbClr val="C00000"/>
                </a:solidFill>
              </a:rPr>
              <a:t>. и 10° </a:t>
            </a:r>
            <a:r>
              <a:rPr lang="ru-RU" sz="1800" b="1" dirty="0" err="1" smtClean="0">
                <a:solidFill>
                  <a:srgbClr val="C00000"/>
                </a:solidFill>
              </a:rPr>
              <a:t>з.д</a:t>
            </a:r>
            <a:r>
              <a:rPr lang="ru-RU" sz="1800" b="1" dirty="0" smtClean="0">
                <a:solidFill>
                  <a:srgbClr val="C00000"/>
                </a:solidFill>
              </a:rPr>
              <a:t>.?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1071546"/>
            <a:ext cx="4460277" cy="4020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5072074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pt-BR" b="1" dirty="0" smtClean="0">
                <a:solidFill>
                  <a:srgbClr val="002060"/>
                </a:solidFill>
              </a:rPr>
              <a:t>1) A 	2) B 	3)C 	4) D </a:t>
            </a:r>
            <a:r>
              <a:rPr lang="pt-BR" dirty="0" smtClean="0"/>
              <a:t>	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-428660" y="3357562"/>
            <a:ext cx="3214710" cy="7858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57752" y="1071546"/>
            <a:ext cx="3857620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5786454"/>
            <a:ext cx="70241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Какая из точек, обозначенных на карте мира,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имеет географические координаты  38˚с.ш.  и 46˚з.д.?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14414" y="5429264"/>
          <a:ext cx="7572428" cy="274320"/>
        </p:xfrm>
        <a:graphic>
          <a:graphicData uri="http://schemas.openxmlformats.org/drawingml/2006/table">
            <a:tbl>
              <a:tblPr/>
              <a:tblGrid>
                <a:gridCol w="4277020"/>
                <a:gridCol w="350575"/>
                <a:gridCol w="560921"/>
                <a:gridCol w="280460"/>
                <a:gridCol w="701151"/>
                <a:gridCol w="280460"/>
                <a:gridCol w="701151"/>
                <a:gridCol w="420690"/>
              </a:tblGrid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536281" y="3750471"/>
            <a:ext cx="2857520" cy="50006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7715272" y="6286520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71438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Чтобы избежать ошибок в подобных заданиях, помните!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285860"/>
          <a:ext cx="8501122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715272" y="6286520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71451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направлений, расстояний и азимутов на плане и карте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15272" y="6143644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 профиля  рельефа  местности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8143932" cy="214314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Задания на построение профиля достаточно сложные. Для их успешного выполнения надо уметь пользоваться масштабом карты, определять высоту точек по разным признакам, представлять, как переводится один масштаб в другой, знать условные обозначения, применяемые на топографических картах, и уметь читать их на конкретной карте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00958" y="6000768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hlinkClick r:id="rId2" action="ppaction://hlinksldjump"/>
              </a:rPr>
              <a:t>Далее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 (6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14876" y="42860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26431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272" y="264318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90</a:t>
            </a:r>
            <a:r>
              <a:rPr lang="ru-RU" sz="2000" b="1" baseline="30000" dirty="0" smtClean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521495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180</a:t>
            </a:r>
            <a:r>
              <a:rPr lang="ru-RU" sz="2000" b="1" baseline="30000" dirty="0" smtClean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4429124" y="857232"/>
            <a:ext cx="45719" cy="2071702"/>
          </a:xfrm>
          <a:prstGeom prst="upArrow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825780" flipV="1">
            <a:off x="4287801" y="3465460"/>
            <a:ext cx="2054598" cy="45719"/>
          </a:xfrm>
          <a:prstGeom prst="rightArrow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43438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429124" y="257174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12</a:t>
            </a:r>
            <a:r>
              <a:rPr lang="en-US" sz="2400" b="1" dirty="0" smtClean="0">
                <a:solidFill>
                  <a:srgbClr val="C00000"/>
                </a:solidFill>
              </a:rPr>
              <a:t>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Дуга 12"/>
          <p:cNvSpPr/>
          <p:nvPr/>
        </p:nvSpPr>
        <p:spPr>
          <a:xfrm rot="3263517">
            <a:off x="4265978" y="2547451"/>
            <a:ext cx="961809" cy="620089"/>
          </a:xfrm>
          <a:prstGeom prst="arc">
            <a:avLst>
              <a:gd name="adj1" fmla="val 11159055"/>
              <a:gd name="adj2" fmla="val 246906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0" y="5643578"/>
            <a:ext cx="7786710" cy="121442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Азимут</a:t>
            </a:r>
            <a:r>
              <a:rPr lang="ru-RU" sz="1600" b="1" dirty="0" smtClean="0"/>
              <a:t> </a:t>
            </a:r>
            <a:r>
              <a:rPr lang="ru-RU" sz="1600" b="1" i="1" dirty="0" smtClean="0"/>
              <a:t>– это угол между направлением на север и направлением на какой-то предмет. </a:t>
            </a:r>
          </a:p>
          <a:p>
            <a:pPr algn="ctr"/>
            <a:r>
              <a:rPr lang="ru-RU" sz="1600" b="1" i="1" dirty="0" smtClean="0"/>
              <a:t>Отсчитывается от направления на север по часовой стрелке</a:t>
            </a:r>
          </a:p>
          <a:p>
            <a:pPr algn="ctr"/>
            <a:endParaRPr lang="ru-RU" sz="20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43042" y="257174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270</a:t>
            </a:r>
            <a:r>
              <a:rPr lang="ru-RU" sz="2000" b="1" baseline="30000" dirty="0" smtClean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214290"/>
            <a:ext cx="1071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0</a:t>
            </a:r>
            <a:r>
              <a:rPr lang="ru-RU" sz="2000" b="1" baseline="30000" dirty="0" smtClean="0">
                <a:solidFill>
                  <a:srgbClr val="FF0000"/>
                </a:solidFill>
              </a:rPr>
              <a:t>о  или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360</a:t>
            </a:r>
            <a:r>
              <a:rPr lang="ru-RU" sz="2000" b="1" baseline="30000" dirty="0" smtClean="0">
                <a:solidFill>
                  <a:srgbClr val="FF0000"/>
                </a:solidFill>
              </a:rPr>
              <a:t>о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0926" y="0"/>
            <a:ext cx="1643074" cy="138499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Для определения азимута на местности используют компас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58148" y="6286520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21" grpId="0"/>
      <p:bldP spid="13" grpId="0" animBg="1"/>
      <p:bldP spid="14" grpId="0" animBg="1"/>
      <p:bldP spid="15" grpId="0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300" b="1" i="1" dirty="0" smtClean="0">
                <a:solidFill>
                  <a:schemeClr val="bg1"/>
                </a:solidFill>
              </a:rPr>
              <a:t>Определите по карте азимут, по которому надо идти от школы до избушки лесника. Ответ запишите цифрами. </a:t>
            </a:r>
            <a:endParaRPr lang="ru-RU" sz="23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7072362" cy="5429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2678893" y="2750339"/>
            <a:ext cx="264320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43372" y="128586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2357422" y="2428868"/>
            <a:ext cx="1928826" cy="13573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3645309" y="3834581"/>
            <a:ext cx="806246" cy="626806"/>
          </a:xfrm>
          <a:custGeom>
            <a:avLst/>
            <a:gdLst>
              <a:gd name="connsiteX0" fmla="*/ 366252 w 806246"/>
              <a:gd name="connsiteY0" fmla="*/ 0 h 626806"/>
              <a:gd name="connsiteX1" fmla="*/ 528485 w 806246"/>
              <a:gd name="connsiteY1" fmla="*/ 14748 h 626806"/>
              <a:gd name="connsiteX2" fmla="*/ 690717 w 806246"/>
              <a:gd name="connsiteY2" fmla="*/ 88490 h 626806"/>
              <a:gd name="connsiteX3" fmla="*/ 793956 w 806246"/>
              <a:gd name="connsiteY3" fmla="*/ 265471 h 626806"/>
              <a:gd name="connsiteX4" fmla="*/ 764459 w 806246"/>
              <a:gd name="connsiteY4" fmla="*/ 442451 h 626806"/>
              <a:gd name="connsiteX5" fmla="*/ 646472 w 806246"/>
              <a:gd name="connsiteY5" fmla="*/ 575187 h 626806"/>
              <a:gd name="connsiteX6" fmla="*/ 425246 w 806246"/>
              <a:gd name="connsiteY6" fmla="*/ 619432 h 626806"/>
              <a:gd name="connsiteX7" fmla="*/ 130278 w 806246"/>
              <a:gd name="connsiteY7" fmla="*/ 530942 h 626806"/>
              <a:gd name="connsiteX8" fmla="*/ 27039 w 806246"/>
              <a:gd name="connsiteY8" fmla="*/ 353961 h 626806"/>
              <a:gd name="connsiteX9" fmla="*/ 27039 w 806246"/>
              <a:gd name="connsiteY9" fmla="*/ 191729 h 626806"/>
              <a:gd name="connsiteX10" fmla="*/ 189272 w 806246"/>
              <a:gd name="connsiteY10" fmla="*/ 58993 h 62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6246" h="626806">
                <a:moveTo>
                  <a:pt x="366252" y="0"/>
                </a:moveTo>
                <a:cubicBezTo>
                  <a:pt x="420330" y="0"/>
                  <a:pt x="474408" y="0"/>
                  <a:pt x="528485" y="14748"/>
                </a:cubicBezTo>
                <a:cubicBezTo>
                  <a:pt x="582563" y="29496"/>
                  <a:pt x="646472" y="46703"/>
                  <a:pt x="690717" y="88490"/>
                </a:cubicBezTo>
                <a:cubicBezTo>
                  <a:pt x="734962" y="130277"/>
                  <a:pt x="781666" y="206478"/>
                  <a:pt x="793956" y="265471"/>
                </a:cubicBezTo>
                <a:cubicBezTo>
                  <a:pt x="806246" y="324465"/>
                  <a:pt x="789040" y="390832"/>
                  <a:pt x="764459" y="442451"/>
                </a:cubicBezTo>
                <a:cubicBezTo>
                  <a:pt x="739878" y="494070"/>
                  <a:pt x="703007" y="545690"/>
                  <a:pt x="646472" y="575187"/>
                </a:cubicBezTo>
                <a:cubicBezTo>
                  <a:pt x="589937" y="604684"/>
                  <a:pt x="511278" y="626806"/>
                  <a:pt x="425246" y="619432"/>
                </a:cubicBezTo>
                <a:cubicBezTo>
                  <a:pt x="339214" y="612058"/>
                  <a:pt x="196646" y="575187"/>
                  <a:pt x="130278" y="530942"/>
                </a:cubicBezTo>
                <a:cubicBezTo>
                  <a:pt x="63910" y="486697"/>
                  <a:pt x="44245" y="410496"/>
                  <a:pt x="27039" y="353961"/>
                </a:cubicBezTo>
                <a:cubicBezTo>
                  <a:pt x="9833" y="297426"/>
                  <a:pt x="0" y="240890"/>
                  <a:pt x="27039" y="191729"/>
                </a:cubicBezTo>
                <a:cubicBezTo>
                  <a:pt x="54078" y="142568"/>
                  <a:pt x="121675" y="100780"/>
                  <a:pt x="189272" y="58993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357686" y="3000372"/>
            <a:ext cx="20002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Азимут  330 </a:t>
            </a:r>
            <a:r>
              <a:rPr lang="ru-RU" b="1" baseline="30000" dirty="0" smtClean="0">
                <a:solidFill>
                  <a:srgbClr val="C00000"/>
                </a:solidFill>
              </a:rPr>
              <a:t>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768" y="1285860"/>
            <a:ext cx="2000232" cy="48628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Для определения азимута используется транспортир. Его нулевую отметку нужно совместить с направлением на север и определить угол до заданного объекта по часовой стрелке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43240" y="392906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15272" y="6215082"/>
            <a:ext cx="1214446" cy="35716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5" grpId="0" animBg="1"/>
      <p:bldP spid="28" grpId="0"/>
      <p:bldP spid="2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 расстояний на  плане и карте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000108"/>
            <a:ext cx="6572297" cy="5593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>
            <a:off x="571472" y="5286388"/>
            <a:ext cx="2714644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16" y="1357298"/>
            <a:ext cx="2285984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</a:rPr>
              <a:t>Для определения расстояний на плане, нужно измерить нужное расстояние на плане с помощью линейки. Затем, используя масштаб, перевести сантиметры в метры. Например, на плане расстояние 7см , переводим в метры (масштаб в 1см 100м), получается 700м  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528638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7 см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0042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Определите по карте расстояние на местности по прямой от школы до избушки лесника. Полученный результат округлите до десятков метров. Ответ запишите цифрами.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V="1">
            <a:off x="2107389" y="2178835"/>
            <a:ext cx="2000264" cy="13573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43306" y="3143248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390</a:t>
            </a:r>
            <a:r>
              <a:rPr lang="ru-RU" sz="2000" b="1" dirty="0" smtClean="0">
                <a:solidFill>
                  <a:srgbClr val="0070C0"/>
                </a:solidFill>
              </a:rPr>
              <a:t> м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15272" y="6143644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Рельеф Южной Америки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28999" t="3500" r="14000" b="3500"/>
          <a:stretch>
            <a:fillRect/>
          </a:stretch>
        </p:blipFill>
        <p:spPr bwMode="auto">
          <a:xfrm>
            <a:off x="0" y="0"/>
            <a:ext cx="637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786314" y="5214950"/>
            <a:ext cx="4357686" cy="16430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карте расстояния можно измерять: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с помощью масштаба 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по градусной сетке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0"/>
            <a:ext cx="3143240" cy="51706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2060"/>
                </a:solidFill>
              </a:rPr>
              <a:t>Известно, что 1 градус  любого меридиана равен 111км. Чтобы определить протяженность Южной Америки по меридиану 50 </a:t>
            </a:r>
            <a:r>
              <a:rPr lang="ru-RU" sz="1500" b="1" dirty="0" err="1" smtClean="0">
                <a:solidFill>
                  <a:srgbClr val="002060"/>
                </a:solidFill>
              </a:rPr>
              <a:t>з.д</a:t>
            </a:r>
            <a:r>
              <a:rPr lang="ru-RU" sz="1500" b="1" dirty="0" smtClean="0">
                <a:solidFill>
                  <a:srgbClr val="002060"/>
                </a:solidFill>
              </a:rPr>
              <a:t>. от А до В, нужно определить количество градусов в этом отрезке  (30 градусов) и умножить их на величину одного градуса, т.е. 30 </a:t>
            </a:r>
            <a:r>
              <a:rPr lang="ru-RU" sz="1500" b="1" dirty="0" err="1" smtClean="0">
                <a:solidFill>
                  <a:srgbClr val="002060"/>
                </a:solidFill>
              </a:rPr>
              <a:t>х</a:t>
            </a:r>
            <a:r>
              <a:rPr lang="ru-RU" sz="1500" b="1" dirty="0" smtClean="0">
                <a:solidFill>
                  <a:srgbClr val="002060"/>
                </a:solidFill>
              </a:rPr>
              <a:t> 111км = 3330 км.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Величина 1 градуса на разных параллелях разная, т.к. они имеют разную длину. Определяется расстояние аналогично . Так  расстояние по экватору от А до С такое же, т.к. кол-во градусов 30, а 1 градус на экваторе равен 111км 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86248" y="1142984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86248" y="4071942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00562" y="78579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124" y="42862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357290" y="1214422"/>
            <a:ext cx="214314" cy="21431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28662" y="85723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3143240" y="2714620"/>
            <a:ext cx="2571768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643042" y="1285860"/>
            <a:ext cx="2571768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00562" y="1857365"/>
            <a:ext cx="1500198" cy="40011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3330 км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3108" y="785794"/>
            <a:ext cx="1643074" cy="40011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3330 км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000992" y="6429372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4286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 направлений на карте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643182"/>
          <a:ext cx="3714776" cy="1463040"/>
        </p:xfrm>
        <a:graphic>
          <a:graphicData uri="http://schemas.openxmlformats.org/drawingml/2006/table">
            <a:tbl>
              <a:tblPr/>
              <a:tblGrid>
                <a:gridCol w="403824"/>
                <a:gridCol w="331095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юго-восток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северо-запад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северо-восток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юго-запад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14942" y="1142984"/>
            <a:ext cx="3143272" cy="3282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00034" y="928670"/>
            <a:ext cx="4429156" cy="1292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Какому направлению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соответствует направление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на фрагменте карты мира?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57158" y="4500570"/>
            <a:ext cx="7215238" cy="20002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b="1" i="1" dirty="0" smtClean="0">
                <a:solidFill>
                  <a:schemeClr val="bg1"/>
                </a:solidFill>
              </a:rPr>
              <a:t>При определении направлений на карте, нужно помнить, что параллели показывают направление запад-восток, а меридианы – север-юг. Таким образом , определяя направление по карте, необходимо ориентироваться по линиям градусной сетки</a:t>
            </a: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1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71435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2396" y="442913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Ю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228599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8214" y="242886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571736" y="3786190"/>
            <a:ext cx="2571768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7715272" y="6072206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714884"/>
            <a:ext cx="7500990" cy="192882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i="1" dirty="0" smtClean="0"/>
              <a:t>При определении направлений на плане местности, направление на север обозначают стрелкой. Если она отсутствует, то направления определяются по краям плана: верхний край – север, нижний – юг, правый – восток, левый - запад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Какому направлению на карте соответствует стрелка Б?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1) юг;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2) юго-восток;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3) север;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4) северо-запад.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6314" y="857232"/>
            <a:ext cx="3929090" cy="3803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428860" y="2786058"/>
            <a:ext cx="3500462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7786710" y="6286520"/>
            <a:ext cx="114300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избежать ошибок в подобных заданиях, помните!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14554"/>
            <a:ext cx="8286808" cy="41434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 	</a:t>
            </a:r>
            <a:r>
              <a:rPr lang="ru-RU" sz="2100" b="1" dirty="0" smtClean="0">
                <a:solidFill>
                  <a:srgbClr val="002060"/>
                </a:solidFill>
              </a:rPr>
              <a:t>Как показывает практика, при выполнении заданий на определение направлений по карте или плану ошибки обычно связаны со сформированным неверным представлением о том, что направление «лево-право» всегда соответствует направлению «запад-восток», а «верх-низ»-направлению «север-юг». Это особенно очевидно при анализе выполненных работ, где требуется определить направление по плану, и направление на север указано стрелкой, не всегда совпадающей с направлением «вверх».</a:t>
            </a:r>
            <a:endParaRPr lang="ru-RU" sz="21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15272" y="6215082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643834" y="6143644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Далее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Для успешного выполнения таких заданий следует помнить, что если на плане не обозначена стрелка, то направление «север-юг» совпадёт с направлением «верх-низ», и это будет главной точкой отсчета при определении направлений  и азимутов.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786" y="3857628"/>
            <a:ext cx="7772400" cy="1828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2357430"/>
          <a:ext cx="828680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>
            <a:hlinkClick r:id="rId7" action="ppaction://hlinksldjump"/>
          </p:cNvPr>
          <p:cNvSpPr/>
          <p:nvPr/>
        </p:nvSpPr>
        <p:spPr>
          <a:xfrm>
            <a:off x="7715272" y="6215082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42918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При определении азимутов  также встречаются ошибки, связанные с незнанием того, что он представляет собой угол, который измеряется только по часовой стрелке и изменяется в пределах от 0 до 360 градусов.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 профиля  рельефа  местности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8143932" cy="21431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b="1" dirty="0" smtClean="0">
                <a:solidFill>
                  <a:srgbClr val="FF0000"/>
                </a:solidFill>
              </a:rPr>
              <a:t>Задание </a:t>
            </a:r>
          </a:p>
          <a:p>
            <a:pPr algn="just"/>
            <a:endParaRPr lang="ru-RU" sz="2600" b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Постройте </a:t>
            </a:r>
            <a:r>
              <a:rPr lang="ru-RU" b="1" dirty="0">
                <a:solidFill>
                  <a:srgbClr val="002060"/>
                </a:solidFill>
              </a:rPr>
              <a:t>профиль рельефа местности по линии А – В. Для этого перенесите основу для построения профиля на бланк ответов № 2, используя горизонтальный масштаб – в 1 см 50 м и вертикальный масштаб – в 1 см 10 м. Укажите на профиле знаком «Х» положение шоссе.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00958" y="6000768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428563" y="448483"/>
            <a:ext cx="8286841" cy="5980913"/>
            <a:chOff x="428563" y="448483"/>
            <a:chExt cx="8286841" cy="59809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63" y="448483"/>
              <a:ext cx="8286841" cy="5980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8" name="Прямая со стрелкой 7"/>
            <p:cNvCxnSpPr/>
            <p:nvPr/>
          </p:nvCxnSpPr>
          <p:spPr>
            <a:xfrm>
              <a:off x="857224" y="5000636"/>
              <a:ext cx="3429024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Скругленная прямоугольная выноска 10"/>
          <p:cNvSpPr/>
          <p:nvPr/>
        </p:nvSpPr>
        <p:spPr>
          <a:xfrm>
            <a:off x="428596" y="428604"/>
            <a:ext cx="3500462" cy="1500198"/>
          </a:xfrm>
          <a:prstGeom prst="wedgeRoundRectCallout">
            <a:avLst>
              <a:gd name="adj1" fmla="val -2627"/>
              <a:gd name="adj2" fmla="val 8189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Первый шаг </a:t>
            </a:r>
            <a:r>
              <a:rPr lang="ru-RU" b="1" i="1" dirty="0" smtClean="0"/>
              <a:t>– сравнить масштаб карты и требуемый в задании масштаб</a:t>
            </a:r>
            <a:endParaRPr lang="ru-RU" b="1" i="1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643438" y="2071678"/>
            <a:ext cx="4143404" cy="2286016"/>
          </a:xfrm>
          <a:prstGeom prst="wedgeRoundRectCallout">
            <a:avLst>
              <a:gd name="adj1" fmla="val -81974"/>
              <a:gd name="adj2" fmla="val 12354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Т.к. в задании горизонтальный масштаб - в 1 см 50 м, значит величины, полученные  в результате измерений по карте, следует увеличить вдвое при построении профиля</a:t>
            </a:r>
            <a:endParaRPr lang="ru-RU" b="1" i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643538" y="4500570"/>
            <a:ext cx="3500462" cy="1500198"/>
          </a:xfrm>
          <a:prstGeom prst="wedgeRoundRectCallout">
            <a:avLst>
              <a:gd name="adj1" fmla="val -56011"/>
              <a:gd name="adj2" fmla="val 6360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Т.к в задании вертикальный масштаб - в 1 см 10 м, все измерения на карте уменьшаем вдвое</a:t>
            </a:r>
            <a:endParaRPr lang="ru-RU" b="1" i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000232" y="6143644"/>
            <a:ext cx="128588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57686" y="6429396"/>
            <a:ext cx="1571636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7572396" y="6215082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5886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Основа для построения профиля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143050" cy="454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5857892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Все измерения на карте нужно перевести в масштаб, который дан в задании и постепенно перенести на данную основу.</a:t>
            </a:r>
            <a:endParaRPr lang="ru-RU" sz="1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285852" y="4714884"/>
            <a:ext cx="6572296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57290" y="3429000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Длина горизонтальной линии основы профиля равна длине отрезка АВ  </a:t>
            </a:r>
            <a:r>
              <a:rPr lang="ru-RU" sz="1600" b="1" dirty="0">
                <a:solidFill>
                  <a:srgbClr val="002060"/>
                </a:solidFill>
              </a:rPr>
              <a:t>х</a:t>
            </a:r>
            <a:r>
              <a:rPr lang="ru-RU" sz="1600" b="1" dirty="0" smtClean="0">
                <a:solidFill>
                  <a:srgbClr val="002060"/>
                </a:solidFill>
              </a:rPr>
              <a:t> на 2 (в см), т.к. масштаб карты в два раза мельче заданного в задании масштаба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428868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Вертикальные оси изображаются  без изменений, так как они даны в задании (основа для построения профиля)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643174" y="642918"/>
            <a:ext cx="3857652" cy="1285884"/>
          </a:xfrm>
          <a:prstGeom prst="wedgeRoundRectCallout">
            <a:avLst>
              <a:gd name="adj1" fmla="val -3345"/>
              <a:gd name="adj2" fmla="val 7542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Второй шаг </a:t>
            </a:r>
            <a:r>
              <a:rPr lang="ru-RU" b="1" i="1" dirty="0" smtClean="0"/>
              <a:t>– построить основу для построения профиля</a:t>
            </a:r>
            <a:endParaRPr lang="ru-RU" b="1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15272" y="6215082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28563" y="448483"/>
            <a:ext cx="8286841" cy="5980913"/>
            <a:chOff x="428563" y="448483"/>
            <a:chExt cx="8286841" cy="598091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63" y="448483"/>
              <a:ext cx="8286841" cy="598091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6" name="Прямая со стрелкой 5"/>
            <p:cNvCxnSpPr/>
            <p:nvPr/>
          </p:nvCxnSpPr>
          <p:spPr>
            <a:xfrm>
              <a:off x="857224" y="5000636"/>
              <a:ext cx="3429024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 стрелкой 9"/>
          <p:cNvCxnSpPr/>
          <p:nvPr/>
        </p:nvCxnSpPr>
        <p:spPr>
          <a:xfrm>
            <a:off x="857224" y="5000636"/>
            <a:ext cx="500066" cy="158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357290" y="5000636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43042" y="5000636"/>
            <a:ext cx="285752" cy="1588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8662" y="5072074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4572008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71604" y="5072074"/>
            <a:ext cx="561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3…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4714876" y="428604"/>
            <a:ext cx="4000528" cy="5214974"/>
          </a:xfrm>
          <a:prstGeom prst="wedgeRoundRectCallout">
            <a:avLst>
              <a:gd name="adj1" fmla="val -63876"/>
              <a:gd name="adj2" fmla="val -1363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Четвертый  шаг </a:t>
            </a:r>
            <a:r>
              <a:rPr lang="ru-RU" sz="1600" b="1" i="1" dirty="0" smtClean="0"/>
              <a:t>– измеряем расстояние от А до первой горизонтали и откладываем его на основе для построения, увеличив вдвое, а конечную точку данного отрезка поднимаем на высоту 115 м по вертикальной оси. </a:t>
            </a:r>
          </a:p>
          <a:p>
            <a:pPr algn="ctr"/>
            <a:r>
              <a:rPr lang="ru-RU" sz="1600" b="1" i="1" dirty="0" smtClean="0"/>
              <a:t>Второй отрезок (расстояние от горизонтали 115 м  до горизонтали 120м ) и откладываем на основе профиля, подняв конечную точку отрезка на высоту 120м.</a:t>
            </a:r>
          </a:p>
          <a:p>
            <a:pPr algn="ctr"/>
            <a:r>
              <a:rPr lang="ru-RU" sz="1600" b="1" i="1" dirty="0" smtClean="0"/>
              <a:t>Таким образом работаем со всем отрезком АВ и откладываем точки на основе профиля.</a:t>
            </a:r>
          </a:p>
          <a:p>
            <a:pPr algn="ctr"/>
            <a:r>
              <a:rPr lang="ru-RU" sz="1600" b="1" i="1" dirty="0" smtClean="0"/>
              <a:t>  </a:t>
            </a:r>
            <a:endParaRPr lang="ru-RU" sz="16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14612" y="2643182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145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1736" y="2928934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140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3108" y="3143248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135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8794" y="3357562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130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3042" y="3643314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125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728" y="3786190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120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1538" y="3929066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115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428596" y="428604"/>
            <a:ext cx="3500462" cy="1571636"/>
          </a:xfrm>
          <a:prstGeom prst="wedgeRoundRectCallout">
            <a:avLst>
              <a:gd name="adj1" fmla="val -2627"/>
              <a:gd name="adj2" fmla="val 8189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Третий шаг </a:t>
            </a:r>
            <a:r>
              <a:rPr lang="ru-RU" b="1" i="1" dirty="0" smtClean="0"/>
              <a:t>– определяем общий уклон рельефа и высоту каждой горизонтали </a:t>
            </a:r>
            <a:endParaRPr lang="ru-RU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00430" y="4429132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155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15272" y="6143644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5886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Основа для построения профиля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143050" cy="454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285852" y="4357694"/>
            <a:ext cx="85725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928794" y="4572008"/>
            <a:ext cx="42862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2071670" y="4286256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43042" y="3929066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2000232" y="4143380"/>
            <a:ext cx="285752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43108" y="4000504"/>
            <a:ext cx="71438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786050" y="3929066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357422" y="3571876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3286116" y="3571876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86710" y="1214422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214414" y="4572008"/>
            <a:ext cx="142876" cy="14287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2687333" y="3813469"/>
            <a:ext cx="341107" cy="79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857488" y="3643314"/>
            <a:ext cx="50006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71802" y="3143248"/>
            <a:ext cx="561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3…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0166" y="1857364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Таким образом откладываются все точки, которые затем соединяются и профиль рельефа местности - готов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604" y="71435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Строим  профиль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15272" y="6143644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 animBg="1"/>
      <p:bldP spid="23" grpId="0"/>
      <p:bldP spid="24" grpId="0" animBg="1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51722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Готовый профиль рельефа местности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2329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4643438" y="428604"/>
            <a:ext cx="1428760" cy="428628"/>
          </a:xfrm>
          <a:prstGeom prst="flowChartAlternateProcess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Шоссе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857892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Для того, чтобы отметить на профиле положение шоссе,  нужно на карте  измерить расстояние от А до шоссе.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15272" y="6215082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Чтобы избежать ошибок в подобных заданиях, помните!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643314"/>
            <a:ext cx="8143932" cy="27146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endParaRPr lang="ru-RU" b="1" dirty="0" smtClean="0">
              <a:solidFill>
                <a:srgbClr val="663300"/>
              </a:solidFill>
            </a:endParaRPr>
          </a:p>
          <a:p>
            <a:pPr algn="just"/>
            <a:r>
              <a:rPr lang="ru-RU" b="1" dirty="0" smtClean="0">
                <a:solidFill>
                  <a:srgbClr val="663300"/>
                </a:solidFill>
              </a:rPr>
              <a:t>Следует вспомнить несколько способов, которыми обозначается высота рельефа на картах: горизонталями, отметками уреза воды, отметками самых высоких точек на холмах и т.п. На картах подписана высота не всех горизонталей, но всегда обозначено, через сколько метров они проведены. Имея несколько опорных точек - например, одну горизонталь, на которой подписана её высота, отметка уреза воды или самой высокой точки холма, или высоты, на которой находится родник, можно сориентироваться и найти значение необходимых горизонталей.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15272" y="6215082"/>
            <a:ext cx="1143008" cy="4286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noaction"/>
              </a:rPr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303</TotalTime>
  <Words>1537</Words>
  <Application>Microsoft Office PowerPoint</Application>
  <PresentationFormat>Экран (4:3)</PresentationFormat>
  <Paragraphs>215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Самоучитель</vt:lpstr>
      <vt:lpstr>Построение  профиля  рельефа  местности</vt:lpstr>
      <vt:lpstr>Построение  профиля  рельефа  местности</vt:lpstr>
      <vt:lpstr>Презентация PowerPoint</vt:lpstr>
      <vt:lpstr>Основа для построения профиля</vt:lpstr>
      <vt:lpstr>Презентация PowerPoint</vt:lpstr>
      <vt:lpstr>Основа для построения профиля</vt:lpstr>
      <vt:lpstr>Готовый профиль рельефа местности</vt:lpstr>
      <vt:lpstr>Чтобы избежать ошибок в подобных заданиях, помните!</vt:lpstr>
      <vt:lpstr>Чтобы избежать ошибок в подобных заданиях, помните!</vt:lpstr>
      <vt:lpstr>Определение  географических координат</vt:lpstr>
      <vt:lpstr>Презентация PowerPoint</vt:lpstr>
      <vt:lpstr>Географическая широта (от 00 до 900 ) определяется по параллелям   </vt:lpstr>
      <vt:lpstr>Презентация PowerPoint</vt:lpstr>
      <vt:lpstr>Географическая  долгота (00 до 1800 градусов) определяется  по  меридианам </vt:lpstr>
      <vt:lpstr>Какие географические координаты имеет точка, обозначенная на карте Евразии буквой А?</vt:lpstr>
      <vt:lpstr>Какой буквой на карте Европы обозначена точка, имеющая географические координаты 55° с.ш. и 10° з.д.? </vt:lpstr>
      <vt:lpstr>Чтобы избежать ошибок в подобных заданиях, помните!</vt:lpstr>
      <vt:lpstr>Определение направлений, расстояний и азимутов на плане и карте</vt:lpstr>
      <vt:lpstr>Презентация PowerPoint</vt:lpstr>
      <vt:lpstr>Определите по карте азимут, по которому надо идти от школы до избушки лесника. Ответ запишите цифрами. </vt:lpstr>
      <vt:lpstr>Определение  расстояний на  плане и карте</vt:lpstr>
      <vt:lpstr>Презентация PowerPoint</vt:lpstr>
      <vt:lpstr>Определение  направлений на карте</vt:lpstr>
      <vt:lpstr>При определении направлений на плане местности, направление на север обозначают стрелкой. Если она отсутствует, то направления определяются по краям плана: верхний край – север, нижний – юг, правый – восток, левый - запад</vt:lpstr>
      <vt:lpstr>Чтобы избежать ошибок в подобных заданиях, помните!</vt:lpstr>
      <vt:lpstr>Презентация PowerPoint</vt:lpstr>
      <vt:lpstr>Презентация PowerPoint</vt:lpstr>
    </vt:vector>
  </TitlesOfParts>
  <Company>Фалекс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 профиля  рельефа  местности</dc:title>
  <dc:creator>Фотон</dc:creator>
  <cp:lastModifiedBy>Сашуня</cp:lastModifiedBy>
  <cp:revision>36</cp:revision>
  <dcterms:created xsi:type="dcterms:W3CDTF">2010-01-03T09:38:24Z</dcterms:created>
  <dcterms:modified xsi:type="dcterms:W3CDTF">2018-04-12T18:04:29Z</dcterms:modified>
</cp:coreProperties>
</file>